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54"/>
  </p:notesMasterIdLst>
  <p:handoutMasterIdLst>
    <p:handoutMasterId r:id="rId55"/>
  </p:handoutMasterIdLst>
  <p:sldIdLst>
    <p:sldId id="333" r:id="rId5"/>
    <p:sldId id="334" r:id="rId6"/>
    <p:sldId id="357" r:id="rId7"/>
    <p:sldId id="358" r:id="rId8"/>
    <p:sldId id="381" r:id="rId9"/>
    <p:sldId id="360" r:id="rId10"/>
    <p:sldId id="362" r:id="rId11"/>
    <p:sldId id="38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78" r:id="rId28"/>
    <p:sldId id="380" r:id="rId29"/>
    <p:sldId id="383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349" r:id="rId45"/>
    <p:sldId id="350" r:id="rId46"/>
    <p:sldId id="351" r:id="rId47"/>
    <p:sldId id="352" r:id="rId48"/>
    <p:sldId id="353" r:id="rId49"/>
    <p:sldId id="354" r:id="rId50"/>
    <p:sldId id="355" r:id="rId51"/>
    <p:sldId id="356" r:id="rId52"/>
    <p:sldId id="332" r:id="rId53"/>
  </p:sldIdLst>
  <p:sldSz cx="9144000" cy="5143500" type="screen16x9"/>
  <p:notesSz cx="6858000" cy="9296400"/>
  <p:embeddedFontLst>
    <p:embeddedFont>
      <p:font typeface="Calibri" panose="020F0502020204030204" pitchFamily="34" charset="0"/>
      <p:regular r:id="rId56"/>
      <p:bold r:id="rId57"/>
      <p:italic r:id="rId58"/>
      <p:boldItalic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9">
          <p15:clr>
            <a:srgbClr val="A4A3A4"/>
          </p15:clr>
        </p15:guide>
        <p15:guide id="2" pos="34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JUMDER, UTTAM K CIV USAF AFMC AFRL/RITB" initials="MUKCUAA" lastIdx="1" clrIdx="0">
    <p:extLst>
      <p:ext uri="{19B8F6BF-5375-455C-9EA6-DF929625EA0E}">
        <p15:presenceInfo xmlns:p15="http://schemas.microsoft.com/office/powerpoint/2012/main" userId="MAJUMDER, UTTAM K CIV USAF AFMC AFRL/RIT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4E4"/>
    <a:srgbClr val="ADC2DB"/>
    <a:srgbClr val="034B92"/>
    <a:srgbClr val="660066"/>
    <a:srgbClr val="E9EFF5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8" autoAdjust="0"/>
    <p:restoredTop sz="97666" autoAdjust="0"/>
  </p:normalViewPr>
  <p:slideViewPr>
    <p:cSldViewPr snapToGrid="0">
      <p:cViewPr varScale="1">
        <p:scale>
          <a:sx n="110" d="100"/>
          <a:sy n="110" d="100"/>
        </p:scale>
        <p:origin x="228" y="108"/>
      </p:cViewPr>
      <p:guideLst>
        <p:guide orient="horz" pos="2879"/>
        <p:guide pos="34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714" y="-8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2.fntdata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1.fntdata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4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03T12:39:43.283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185" cy="466712"/>
          </a:xfrm>
          <a:prstGeom prst="rect">
            <a:avLst/>
          </a:prstGeom>
        </p:spPr>
        <p:txBody>
          <a:bodyPr vert="horz" lIns="89812" tIns="44906" rIns="89812" bIns="449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279" y="0"/>
            <a:ext cx="2971185" cy="466712"/>
          </a:xfrm>
          <a:prstGeom prst="rect">
            <a:avLst/>
          </a:prstGeom>
        </p:spPr>
        <p:txBody>
          <a:bodyPr vert="horz" lIns="89812" tIns="44906" rIns="89812" bIns="44906" rtlCol="0"/>
          <a:lstStyle>
            <a:lvl1pPr algn="r">
              <a:defRPr sz="1200"/>
            </a:lvl1pPr>
          </a:lstStyle>
          <a:p>
            <a:fld id="{22FD1DA4-FDF4-4CFE-9366-1D4C88289B5C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88"/>
            <a:ext cx="2971185" cy="466712"/>
          </a:xfrm>
          <a:prstGeom prst="rect">
            <a:avLst/>
          </a:prstGeom>
        </p:spPr>
        <p:txBody>
          <a:bodyPr vert="horz" lIns="89812" tIns="44906" rIns="89812" bIns="449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279" y="8829688"/>
            <a:ext cx="2971185" cy="466712"/>
          </a:xfrm>
          <a:prstGeom prst="rect">
            <a:avLst/>
          </a:prstGeom>
        </p:spPr>
        <p:txBody>
          <a:bodyPr vert="horz" lIns="89812" tIns="44906" rIns="89812" bIns="44906" rtlCol="0" anchor="b"/>
          <a:lstStyle>
            <a:lvl1pPr algn="r">
              <a:defRPr sz="1200"/>
            </a:lvl1pPr>
          </a:lstStyle>
          <a:p>
            <a:fld id="{B286816D-5DA4-4415-A1BB-74EBB7514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07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293" tIns="46147" rIns="92293" bIns="46147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293" tIns="46147" rIns="92293" bIns="46147" rtlCol="0"/>
          <a:lstStyle>
            <a:lvl1pPr algn="r">
              <a:defRPr sz="1200"/>
            </a:lvl1pPr>
          </a:lstStyle>
          <a:p>
            <a:fld id="{65C58875-E93A-41D8-95F9-BF6DB4C6F479}" type="datetimeFigureOut">
              <a:rPr lang="en-CA" smtClean="0"/>
              <a:pPr/>
              <a:t>2017-05-04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3" tIns="46147" rIns="92293" bIns="46147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2"/>
            <a:ext cx="5486400" cy="4183380"/>
          </a:xfrm>
          <a:prstGeom prst="rect">
            <a:avLst/>
          </a:prstGeom>
        </p:spPr>
        <p:txBody>
          <a:bodyPr vert="horz" lIns="92293" tIns="46147" rIns="92293" bIns="4614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2971800" cy="464820"/>
          </a:xfrm>
          <a:prstGeom prst="rect">
            <a:avLst/>
          </a:prstGeom>
        </p:spPr>
        <p:txBody>
          <a:bodyPr vert="horz" lIns="92293" tIns="46147" rIns="92293" bIns="46147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9"/>
            <a:ext cx="2971800" cy="464820"/>
          </a:xfrm>
          <a:prstGeom prst="rect">
            <a:avLst/>
          </a:prstGeom>
        </p:spPr>
        <p:txBody>
          <a:bodyPr vert="horz" lIns="92293" tIns="46147" rIns="92293" bIns="46147" rtlCol="0" anchor="b"/>
          <a:lstStyle>
            <a:lvl1pPr algn="r">
              <a:defRPr sz="1200"/>
            </a:lvl1pPr>
          </a:lstStyle>
          <a:p>
            <a:fld id="{EABADF3B-7EFC-4A41-8083-E8BCAC0B1F4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5686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6686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50087-BBFA-46FD-85D5-8F32AF6967D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99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50087-BBFA-46FD-85D5-8F32AF6967D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83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50087-BBFA-46FD-85D5-8F32AF6967D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62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50087-BBFA-46FD-85D5-8F32AF6967D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61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50087-BBFA-46FD-85D5-8F32AF6967D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91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50087-BBFA-46FD-85D5-8F32AF6967D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16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50087-BBFA-46FD-85D5-8F32AF6967D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57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50087-BBFA-46FD-85D5-8F32AF6967D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21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50087-BBFA-46FD-85D5-8F32AF6967D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887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50087-BBFA-46FD-85D5-8F32AF6967D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0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50087-BBFA-46FD-85D5-8F32AF6967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672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50087-BBFA-46FD-85D5-8F32AF6967D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35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50087-BBFA-46FD-85D5-8F32AF6967D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51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50087-BBFA-46FD-85D5-8F32AF6967D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60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50087-BBFA-46FD-85D5-8F32AF6967D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780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50087-BBFA-46FD-85D5-8F32AF6967D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361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50087-BBFA-46FD-85D5-8F32AF6967D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467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50087-BBFA-46FD-85D5-8F32AF6967D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657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50087-BBFA-46FD-85D5-8F32AF6967D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322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50087-BBFA-46FD-85D5-8F32AF6967D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140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50087-BBFA-46FD-85D5-8F32AF6967D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58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50087-BBFA-46FD-85D5-8F32AF6967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450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50087-BBFA-46FD-85D5-8F32AF6967D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337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50087-BBFA-46FD-85D5-8F32AF6967D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596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50087-BBFA-46FD-85D5-8F32AF6967D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980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50087-BBFA-46FD-85D5-8F32AF6967D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153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50087-BBFA-46FD-85D5-8F32AF6967D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443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50087-BBFA-46FD-85D5-8F32AF6967D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39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50087-BBFA-46FD-85D5-8F32AF6967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16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50087-BBFA-46FD-85D5-8F32AF6967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33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50087-BBFA-46FD-85D5-8F32AF6967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59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50087-BBFA-46FD-85D5-8F32AF6967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1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50087-BBFA-46FD-85D5-8F32AF6967D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14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50087-BBFA-46FD-85D5-8F32AF6967D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15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595118" y="4467611"/>
            <a:ext cx="1256574" cy="675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ntegrity Service Excellence"/>
          <p:cNvSpPr txBox="1">
            <a:spLocks noChangeArrowheads="1"/>
          </p:cNvSpPr>
          <p:nvPr/>
        </p:nvSpPr>
        <p:spPr bwMode="auto">
          <a:xfrm>
            <a:off x="82800" y="4124711"/>
            <a:ext cx="4032448" cy="342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1800" b="1" i="1" dirty="0">
                <a:effectLst/>
                <a:latin typeface="Arial" pitchFamily="34" charset="0"/>
              </a:rPr>
              <a:t>Integrity </a:t>
            </a:r>
            <a:r>
              <a:rPr lang="en-US" sz="1800" b="1" i="1" dirty="0">
                <a:effectLst/>
                <a:latin typeface="Arial" pitchFamily="34" charset="0"/>
                <a:sym typeface="Wingdings" pitchFamily="2" charset="2"/>
              </a:rPr>
              <a:t> </a:t>
            </a:r>
            <a:r>
              <a:rPr lang="en-US" sz="1800" b="1" i="1" dirty="0">
                <a:effectLst/>
                <a:latin typeface="Arial" pitchFamily="34" charset="0"/>
              </a:rPr>
              <a:t>Service </a:t>
            </a:r>
            <a:r>
              <a:rPr lang="en-US" sz="1800" b="1" i="1" dirty="0">
                <a:effectLst/>
                <a:latin typeface="Arial" pitchFamily="34" charset="0"/>
                <a:sym typeface="Wingdings" pitchFamily="2" charset="2"/>
              </a:rPr>
              <a:t> </a:t>
            </a:r>
            <a:r>
              <a:rPr lang="en-US" sz="1800" b="1" i="1" dirty="0">
                <a:effectLst/>
                <a:latin typeface="Arial" pitchFamily="34" charset="0"/>
              </a:rPr>
              <a:t>Excellence</a:t>
            </a:r>
          </a:p>
        </p:txBody>
      </p:sp>
      <p:sp>
        <p:nvSpPr>
          <p:cNvPr id="14" name="Briefing Title"/>
          <p:cNvSpPr>
            <a:spLocks noGrp="1"/>
          </p:cNvSpPr>
          <p:nvPr>
            <p:ph sz="half" idx="2" hasCustomPrompt="1"/>
          </p:nvPr>
        </p:nvSpPr>
        <p:spPr>
          <a:xfrm>
            <a:off x="4191000" y="1200150"/>
            <a:ext cx="4419600" cy="1257300"/>
          </a:xfrm>
          <a:prstGeom prst="rect">
            <a:avLst/>
          </a:prstGeom>
        </p:spPr>
        <p:txBody>
          <a:bodyPr anchor="ctr" anchorCtr="0"/>
          <a:lstStyle>
            <a:lvl1pPr algn="r">
              <a:buNone/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Briefing Title</a:t>
            </a:r>
          </a:p>
        </p:txBody>
      </p:sp>
      <p:sp>
        <p:nvSpPr>
          <p:cNvPr id="16" name="Date"/>
          <p:cNvSpPr>
            <a:spLocks noGrp="1"/>
          </p:cNvSpPr>
          <p:nvPr>
            <p:ph sz="half" idx="10" hasCustomPrompt="1"/>
          </p:nvPr>
        </p:nvSpPr>
        <p:spPr>
          <a:xfrm>
            <a:off x="4191000" y="2743200"/>
            <a:ext cx="4495800" cy="400050"/>
          </a:xfrm>
          <a:prstGeom prst="rect">
            <a:avLst/>
          </a:prstGeom>
        </p:spPr>
        <p:txBody>
          <a:bodyPr anchor="ctr" anchorCtr="0"/>
          <a:lstStyle>
            <a:lvl1pPr algn="r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Date: DD MMM YYYY</a:t>
            </a:r>
          </a:p>
        </p:txBody>
      </p:sp>
      <p:sp>
        <p:nvSpPr>
          <p:cNvPr id="17" name="Name, Rank, Office Symbol"/>
          <p:cNvSpPr>
            <a:spLocks noGrp="1"/>
          </p:cNvSpPr>
          <p:nvPr>
            <p:ph sz="half" idx="11" hasCustomPrompt="1"/>
          </p:nvPr>
        </p:nvSpPr>
        <p:spPr>
          <a:xfrm>
            <a:off x="4191000" y="3371850"/>
            <a:ext cx="4495800" cy="1257300"/>
          </a:xfrm>
          <a:prstGeom prst="rect">
            <a:avLst/>
          </a:prstGeom>
        </p:spPr>
        <p:txBody>
          <a:bodyPr anchor="ctr" anchorCtr="0"/>
          <a:lstStyle>
            <a:lvl1pPr algn="r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Name, Rank, Office Symbol, </a:t>
            </a:r>
          </a:p>
          <a:p>
            <a:pPr lvl="0"/>
            <a:r>
              <a:rPr lang="en-US" dirty="0" smtClean="0"/>
              <a:t>Air Force Research Laboratory (each on separate lines)</a:t>
            </a:r>
          </a:p>
          <a:p>
            <a:pPr lvl="0"/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" y="1369102"/>
            <a:ext cx="3847038" cy="2438400"/>
          </a:xfrm>
          <a:prstGeom prst="rect">
            <a:avLst/>
          </a:prstGeom>
        </p:spPr>
      </p:pic>
      <p:sp>
        <p:nvSpPr>
          <p:cNvPr id="9" name="Distribution Statement"/>
          <p:cNvSpPr txBox="1">
            <a:spLocks noChangeArrowheads="1"/>
          </p:cNvSpPr>
          <p:nvPr userDrawn="1"/>
        </p:nvSpPr>
        <p:spPr bwMode="auto">
          <a:xfrm>
            <a:off x="1691680" y="4945970"/>
            <a:ext cx="5760640" cy="215444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dirty="0" smtClean="0"/>
              <a:t>AFRL PA Approval: 88ABW-2017-1438 ; 88ABW-2017-1439 </a:t>
            </a:r>
            <a:endParaRPr lang="en-US" sz="800" dirty="0"/>
          </a:p>
        </p:txBody>
      </p:sp>
      <p:sp>
        <p:nvSpPr>
          <p:cNvPr id="10" name="Blue Line Under Logos"/>
          <p:cNvSpPr>
            <a:spLocks noChangeArrowheads="1"/>
          </p:cNvSpPr>
          <p:nvPr userDrawn="1"/>
        </p:nvSpPr>
        <p:spPr bwMode="auto">
          <a:xfrm>
            <a:off x="0" y="818532"/>
            <a:ext cx="9144000" cy="34289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dirty="0"/>
          </a:p>
        </p:txBody>
      </p:sp>
      <p:pic>
        <p:nvPicPr>
          <p:cNvPr id="11" name="Picture 10" descr="blue_std"/>
          <p:cNvPicPr>
            <a:picLocks noChangeAspect="1" noChangeArrowheads="1"/>
          </p:cNvPicPr>
          <p:nvPr userDrawn="1"/>
        </p:nvPicPr>
        <p:blipFill>
          <a:blip r:embed="rId3" cstate="print"/>
          <a:srcRect l="14286" r="14286" b="19647"/>
          <a:stretch>
            <a:fillRect/>
          </a:stretch>
        </p:blipFill>
        <p:spPr bwMode="auto">
          <a:xfrm>
            <a:off x="83477" y="53186"/>
            <a:ext cx="831876" cy="73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hubermc\Desktop\AFRL_shield_briefing_templates\AFRL_Shield_Logo_2011_PMS_colors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4134" y="53186"/>
            <a:ext cx="709290" cy="70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07180" cy="85725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body content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/>
          <a:lstStyle>
            <a:lvl1pPr marL="360363" indent="-190500" defTabSz="893763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539750" algn="l"/>
              </a:tabLst>
              <a:defRPr sz="2400" b="1">
                <a:latin typeface="Arial" pitchFamily="34" charset="0"/>
                <a:cs typeface="Arial" pitchFamily="34" charset="0"/>
              </a:defRPr>
            </a:lvl1pPr>
            <a:lvl2pPr>
              <a:defRPr sz="2000" b="1">
                <a:latin typeface="Arial" pitchFamily="34" charset="0"/>
                <a:cs typeface="Arial" pitchFamily="34" charset="0"/>
              </a:defRPr>
            </a:lvl2pPr>
            <a:lvl3pPr>
              <a:defRPr sz="1800" b="1">
                <a:latin typeface="Arial" pitchFamily="34" charset="0"/>
                <a:cs typeface="Arial" pitchFamily="34" charset="0"/>
              </a:defRPr>
            </a:lvl3pPr>
            <a:lvl4pPr>
              <a:defRPr sz="1600" b="1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Body Content Upper Right"/>
          <p:cNvSpPr>
            <a:spLocks noGrp="1"/>
          </p:cNvSpPr>
          <p:nvPr>
            <p:ph sz="half" idx="1"/>
          </p:nvPr>
        </p:nvSpPr>
        <p:spPr>
          <a:xfrm>
            <a:off x="4648200" y="1085850"/>
            <a:ext cx="4038600" cy="1657350"/>
          </a:xfrm>
          <a:prstGeom prst="rect">
            <a:avLst/>
          </a:prstGeom>
          <a:noFill/>
        </p:spPr>
        <p:txBody>
          <a:bodyPr/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  <a:lvl2pPr>
              <a:defRPr sz="1800" b="1">
                <a:latin typeface="Arial" pitchFamily="34" charset="0"/>
                <a:cs typeface="Arial" pitchFamily="34" charset="0"/>
              </a:defRPr>
            </a:lvl2pPr>
            <a:lvl3pPr>
              <a:defRPr sz="1600" b="1">
                <a:latin typeface="Arial" pitchFamily="34" charset="0"/>
                <a:cs typeface="Arial" pitchFamily="34" charset="0"/>
              </a:defRPr>
            </a:lvl3pPr>
            <a:lvl4pPr>
              <a:defRPr sz="1400" b="1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2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Body Content Lower Left"/>
          <p:cNvSpPr>
            <a:spLocks noGrp="1"/>
          </p:cNvSpPr>
          <p:nvPr>
            <p:ph sz="half" idx="13"/>
          </p:nvPr>
        </p:nvSpPr>
        <p:spPr>
          <a:xfrm>
            <a:off x="457200" y="2914650"/>
            <a:ext cx="4038600" cy="1657350"/>
          </a:xfrm>
          <a:prstGeom prst="rect">
            <a:avLst/>
          </a:prstGeom>
          <a:noFill/>
        </p:spPr>
        <p:txBody>
          <a:bodyPr/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  <a:lvl2pPr>
              <a:defRPr sz="1800" b="1">
                <a:latin typeface="Arial" pitchFamily="34" charset="0"/>
                <a:cs typeface="Arial" pitchFamily="34" charset="0"/>
              </a:defRPr>
            </a:lvl2pPr>
            <a:lvl3pPr>
              <a:defRPr sz="1600" b="1">
                <a:latin typeface="Arial" pitchFamily="34" charset="0"/>
                <a:cs typeface="Arial" pitchFamily="34" charset="0"/>
              </a:defRPr>
            </a:lvl3pPr>
            <a:lvl4pPr>
              <a:defRPr sz="1400" b="1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200" b="1" baseline="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Body Content Lower Right"/>
          <p:cNvSpPr>
            <a:spLocks noGrp="1"/>
          </p:cNvSpPr>
          <p:nvPr>
            <p:ph sz="half" idx="14"/>
          </p:nvPr>
        </p:nvSpPr>
        <p:spPr>
          <a:xfrm>
            <a:off x="4648200" y="2914650"/>
            <a:ext cx="4038600" cy="1657350"/>
          </a:xfrm>
          <a:prstGeom prst="rect">
            <a:avLst/>
          </a:prstGeom>
          <a:noFill/>
        </p:spPr>
        <p:txBody>
          <a:bodyPr/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  <a:lvl2pPr>
              <a:defRPr sz="1800" b="1">
                <a:latin typeface="Arial" pitchFamily="34" charset="0"/>
                <a:cs typeface="Arial" pitchFamily="34" charset="0"/>
              </a:defRPr>
            </a:lvl2pPr>
            <a:lvl3pPr>
              <a:defRPr sz="1600" b="1">
                <a:latin typeface="Arial" pitchFamily="34" charset="0"/>
                <a:cs typeface="Arial" pitchFamily="34" charset="0"/>
              </a:defRPr>
            </a:lvl3pPr>
            <a:lvl4pPr>
              <a:defRPr sz="1400" b="1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2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5" name="Body Content Upper Left"/>
          <p:cNvSpPr>
            <a:spLocks noGrp="1"/>
          </p:cNvSpPr>
          <p:nvPr>
            <p:ph sz="half" idx="15"/>
          </p:nvPr>
        </p:nvSpPr>
        <p:spPr>
          <a:xfrm>
            <a:off x="457200" y="1085850"/>
            <a:ext cx="4038600" cy="1657350"/>
          </a:xfrm>
          <a:prstGeom prst="rect">
            <a:avLst/>
          </a:prstGeom>
          <a:noFill/>
        </p:spPr>
        <p:txBody>
          <a:bodyPr/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  <a:lvl2pPr>
              <a:defRPr sz="1800" b="1">
                <a:latin typeface="Arial" pitchFamily="34" charset="0"/>
                <a:cs typeface="Arial" pitchFamily="34" charset="0"/>
              </a:defRPr>
            </a:lvl2pPr>
            <a:lvl3pPr>
              <a:defRPr sz="1600" b="1">
                <a:latin typeface="Arial" pitchFamily="34" charset="0"/>
                <a:cs typeface="Arial" pitchFamily="34" charset="0"/>
              </a:defRPr>
            </a:lvl3pPr>
            <a:lvl4pPr>
              <a:defRPr sz="1400" b="1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2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5" name="Straight Connector 4"/>
          <p:cNvCxnSpPr>
            <a:stCxn id="2" idx="2"/>
          </p:cNvCxnSpPr>
          <p:nvPr userDrawn="1"/>
        </p:nvCxnSpPr>
        <p:spPr>
          <a:xfrm>
            <a:off x="4572000" y="857250"/>
            <a:ext cx="0" cy="3848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81000" y="2836210"/>
            <a:ext cx="838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Body Content Left Half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3394472"/>
          </a:xfrm>
          <a:prstGeom prst="rect">
            <a:avLst/>
          </a:prstGeom>
          <a:noFill/>
        </p:spPr>
        <p:txBody>
          <a:bodyPr/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  <a:lvl2pPr>
              <a:defRPr sz="2000" b="1">
                <a:latin typeface="Arial" pitchFamily="34" charset="0"/>
                <a:cs typeface="Arial" pitchFamily="34" charset="0"/>
              </a:defRPr>
            </a:lvl2pPr>
            <a:lvl3pPr>
              <a:defRPr sz="1800" b="1">
                <a:latin typeface="Arial" pitchFamily="34" charset="0"/>
                <a:cs typeface="Arial" pitchFamily="34" charset="0"/>
              </a:defRPr>
            </a:lvl3pPr>
            <a:lvl4pPr>
              <a:defRPr sz="1600" b="1">
                <a:latin typeface="Arial" pitchFamily="34" charset="0"/>
                <a:cs typeface="Arial" pitchFamily="34" charset="0"/>
              </a:defRPr>
            </a:lvl4pPr>
            <a:lvl5pPr>
              <a:defRPr sz="14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Body Content Right Half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3394472"/>
          </a:xfrm>
          <a:prstGeom prst="rect">
            <a:avLst/>
          </a:prstGeom>
          <a:noFill/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>
            <a:stCxn id="2" idx="2"/>
          </p:cNvCxnSpPr>
          <p:nvPr userDrawn="1"/>
        </p:nvCxnSpPr>
        <p:spPr>
          <a:xfrm flipH="1">
            <a:off x="4563035" y="857250"/>
            <a:ext cx="8965" cy="39478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stribution Statement"/>
          <p:cNvSpPr txBox="1">
            <a:spLocks noChangeArrowheads="1"/>
          </p:cNvSpPr>
          <p:nvPr/>
        </p:nvSpPr>
        <p:spPr bwMode="auto">
          <a:xfrm>
            <a:off x="1691680" y="4945970"/>
            <a:ext cx="5760640" cy="215444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00" dirty="0" smtClean="0"/>
              <a:t>AFRL PA Approval: 88ABW-2017-1438 ; 88ABW-2017-1439 </a:t>
            </a:r>
            <a:endParaRPr lang="en-US" sz="800" dirty="0"/>
          </a:p>
        </p:txBody>
      </p:sp>
      <p:sp>
        <p:nvSpPr>
          <p:cNvPr id="11" name="Blue Line Under Logos"/>
          <p:cNvSpPr>
            <a:spLocks noChangeArrowheads="1"/>
          </p:cNvSpPr>
          <p:nvPr userDrawn="1"/>
        </p:nvSpPr>
        <p:spPr bwMode="auto">
          <a:xfrm>
            <a:off x="0" y="818532"/>
            <a:ext cx="9144000" cy="34289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dirty="0"/>
          </a:p>
        </p:txBody>
      </p:sp>
      <p:pic>
        <p:nvPicPr>
          <p:cNvPr id="14" name="Picture 13" descr="blue_std"/>
          <p:cNvPicPr>
            <a:picLocks noChangeAspect="1" noChangeArrowheads="1"/>
          </p:cNvPicPr>
          <p:nvPr userDrawn="1"/>
        </p:nvPicPr>
        <p:blipFill>
          <a:blip r:embed="rId7" cstate="print"/>
          <a:srcRect l="14286" r="14286" b="19647"/>
          <a:stretch>
            <a:fillRect/>
          </a:stretch>
        </p:blipFill>
        <p:spPr bwMode="auto">
          <a:xfrm>
            <a:off x="83477" y="53186"/>
            <a:ext cx="831876" cy="73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05"/>
          <a:stretch/>
        </p:blipFill>
        <p:spPr>
          <a:xfrm>
            <a:off x="7723734" y="4565112"/>
            <a:ext cx="1111770" cy="538340"/>
          </a:xfrm>
          <a:prstGeom prst="rect">
            <a:avLst/>
          </a:prstGeom>
        </p:spPr>
      </p:pic>
      <p:pic>
        <p:nvPicPr>
          <p:cNvPr id="8" name="Picture 2" descr="C:\Users\hubermc\Desktop\AFRL_shield_briefing_templates\AFRL_Shield_Logo_2011_PMS_colors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54134" y="53186"/>
            <a:ext cx="709290" cy="705500"/>
          </a:xfrm>
          <a:prstGeom prst="rect">
            <a:avLst/>
          </a:prstGeom>
          <a:noFill/>
        </p:spPr>
      </p:pic>
      <p:sp>
        <p:nvSpPr>
          <p:cNvPr id="10" name="Page Number"/>
          <p:cNvSpPr txBox="1">
            <a:spLocks noChangeArrowheads="1"/>
          </p:cNvSpPr>
          <p:nvPr userDrawn="1"/>
        </p:nvSpPr>
        <p:spPr bwMode="auto">
          <a:xfrm>
            <a:off x="8788012" y="4879148"/>
            <a:ext cx="378242" cy="2308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l">
              <a:spcBef>
                <a:spcPct val="50000"/>
              </a:spcBef>
            </a:pPr>
            <a:fld id="{FECCACFC-A1DF-4E05-81FF-9C3E99D1E2C5}" type="slidenum">
              <a:rPr lang="en-US" sz="900" b="0">
                <a:latin typeface="Arial" pitchFamily="34" charset="0"/>
                <a:cs typeface="Arial" pitchFamily="34" charset="0"/>
              </a:rPr>
              <a:pPr algn="l">
                <a:spcBef>
                  <a:spcPct val="50000"/>
                </a:spcBef>
              </a:pPr>
              <a:t>‹#›</a:t>
            </a:fld>
            <a:endParaRPr lang="en-US" sz="900" b="0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49" r:id="rId2"/>
    <p:sldLayoutId id="2147483702" r:id="rId3"/>
    <p:sldLayoutId id="2147483698" r:id="rId4"/>
    <p:sldLayoutId id="2147483699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1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g"/><Relationship Id="rId11" Type="http://schemas.openxmlformats.org/officeDocument/2006/relationships/image" Target="../media/image36.png"/><Relationship Id="rId5" Type="http://schemas.openxmlformats.org/officeDocument/2006/relationships/image" Target="../media/image30.JPG"/><Relationship Id="rId10" Type="http://schemas.openxmlformats.org/officeDocument/2006/relationships/image" Target="../media/image35.png"/><Relationship Id="rId4" Type="http://schemas.openxmlformats.org/officeDocument/2006/relationships/image" Target="../media/image29.JPG"/><Relationship Id="rId9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372929" y="1023755"/>
            <a:ext cx="5723586" cy="1577338"/>
          </a:xfrm>
        </p:spPr>
        <p:txBody>
          <a:bodyPr/>
          <a:lstStyle/>
          <a:p>
            <a:pPr algn="ctr"/>
            <a:r>
              <a:rPr lang="en-US" dirty="0"/>
              <a:t>Machine Learning for Object Recognition from High Volume Radio Frequency </a:t>
            </a:r>
            <a:r>
              <a:rPr lang="en-US" dirty="0" smtClean="0"/>
              <a:t>Data</a:t>
            </a:r>
          </a:p>
          <a:p>
            <a:pPr algn="ctr"/>
            <a:r>
              <a:rPr lang="en-US" sz="1500" dirty="0"/>
              <a:t>   </a:t>
            </a:r>
            <a:r>
              <a:rPr lang="en-US" sz="1500" dirty="0" smtClean="0"/>
              <a:t>May 5, </a:t>
            </a:r>
            <a:r>
              <a:rPr lang="en-US" sz="1500" dirty="0"/>
              <a:t>2017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84143" y="3450566"/>
            <a:ext cx="3556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Uttam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Majumder,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MBA, PhD</a:t>
            </a: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 Research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Directorate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6522" y="102897"/>
            <a:ext cx="5486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IEEE RIT Chapter Seminar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10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31" y="966158"/>
            <a:ext cx="7028192" cy="417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0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8775" y="788690"/>
            <a:ext cx="6446450" cy="4183334"/>
          </a:xfrm>
        </p:spPr>
        <p:txBody>
          <a:bodyPr/>
          <a:lstStyle/>
          <a:p>
            <a:pPr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Non-Linear Classifier: Neural Networks</a:t>
            </a:r>
            <a:endParaRPr lang="en-US" dirty="0"/>
          </a:p>
          <a:p>
            <a:pPr lvl="2">
              <a:spcBef>
                <a:spcPts val="450"/>
              </a:spcBef>
            </a:pPr>
            <a:r>
              <a:rPr lang="en-US" sz="1500" b="0" dirty="0"/>
              <a:t>Invented 1943, by Warren  McCulloch and Walter Pitts</a:t>
            </a:r>
          </a:p>
          <a:p>
            <a:pPr lvl="1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Feedforward Neural Networks (FNN)</a:t>
            </a:r>
          </a:p>
          <a:p>
            <a:pPr lvl="2">
              <a:spcBef>
                <a:spcPts val="450"/>
              </a:spcBef>
            </a:pPr>
            <a:r>
              <a:rPr lang="en-US" b="0" dirty="0" smtClean="0"/>
              <a:t>Multi-Layer Perceptron</a:t>
            </a:r>
          </a:p>
          <a:p>
            <a:pPr lvl="2">
              <a:spcBef>
                <a:spcPts val="450"/>
              </a:spcBef>
            </a:pPr>
            <a:r>
              <a:rPr lang="en-US" b="0" dirty="0" smtClean="0"/>
              <a:t>Deep Neural Networks </a:t>
            </a:r>
          </a:p>
          <a:p>
            <a:pPr lvl="2">
              <a:spcBef>
                <a:spcPts val="450"/>
              </a:spcBef>
            </a:pPr>
            <a:r>
              <a:rPr lang="en-US" b="0" dirty="0" smtClean="0"/>
              <a:t>Convolution Neural Networks</a:t>
            </a:r>
          </a:p>
          <a:p>
            <a:pPr lvl="1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Recurrent Neural Network (RNN)</a:t>
            </a:r>
          </a:p>
          <a:p>
            <a:pPr lvl="2">
              <a:spcBef>
                <a:spcPts val="450"/>
              </a:spcBef>
            </a:pPr>
            <a:r>
              <a:rPr lang="en-US" b="0" dirty="0" smtClean="0"/>
              <a:t>LSTM </a:t>
            </a:r>
          </a:p>
          <a:p>
            <a:pPr lvl="2">
              <a:spcBef>
                <a:spcPts val="450"/>
              </a:spcBef>
            </a:pPr>
            <a:r>
              <a:rPr lang="en-US" b="0" dirty="0" smtClean="0"/>
              <a:t>Boltzman Machine</a:t>
            </a:r>
          </a:p>
          <a:p>
            <a:pPr lvl="2">
              <a:spcBef>
                <a:spcPts val="450"/>
              </a:spcBef>
            </a:pPr>
            <a:r>
              <a:rPr lang="en-US" b="0" dirty="0" smtClean="0"/>
              <a:t>Reservoir </a:t>
            </a:r>
            <a:r>
              <a:rPr lang="en-US" b="0" dirty="0"/>
              <a:t>Computing</a:t>
            </a:r>
          </a:p>
          <a:p>
            <a:pPr lvl="2">
              <a:spcBef>
                <a:spcPts val="450"/>
              </a:spcBef>
            </a:pPr>
            <a:r>
              <a:rPr lang="en-US" b="0" dirty="0"/>
              <a:t>Liquid State Machine</a:t>
            </a:r>
          </a:p>
          <a:p>
            <a:pPr marL="666750" lvl="2" indent="0">
              <a:spcBef>
                <a:spcPts val="450"/>
              </a:spcBef>
              <a:buNone/>
            </a:pPr>
            <a:endParaRPr lang="en-US" b="0" dirty="0" smtClean="0"/>
          </a:p>
          <a:p>
            <a:pPr marL="355997" lvl="1" indent="0">
              <a:spcBef>
                <a:spcPts val="45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25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1617" y="788690"/>
            <a:ext cx="6652187" cy="4183334"/>
          </a:xfrm>
        </p:spPr>
        <p:txBody>
          <a:bodyPr/>
          <a:lstStyle/>
          <a:p>
            <a:pPr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Non-Linear Classifier: Neural Networks</a:t>
            </a:r>
          </a:p>
          <a:p>
            <a:pPr>
              <a:spcBef>
                <a:spcPts val="450"/>
              </a:spcBef>
            </a:pPr>
            <a:r>
              <a:rPr lang="en-US" sz="1500" b="0" dirty="0"/>
              <a:t>Neural Networks are designed to recognize numerical patterns in the input data, and ultimately learn the mapping function between the input and output data.</a:t>
            </a:r>
          </a:p>
          <a:p>
            <a:pPr>
              <a:spcBef>
                <a:spcPts val="450"/>
              </a:spcBef>
            </a:pPr>
            <a:r>
              <a:rPr lang="en-US" sz="1500" b="0" dirty="0"/>
              <a:t>A NN is a corrective feedback loop, rewarding weights that support correct guesses and punishing weights that lead to error</a:t>
            </a:r>
          </a:p>
          <a:p>
            <a:pPr>
              <a:spcBef>
                <a:spcPts val="450"/>
              </a:spcBef>
            </a:pPr>
            <a:r>
              <a:rPr lang="en-US" sz="1500" b="0" dirty="0"/>
              <a:t>Each hidden layer attempts to learn a distinctive set of features based on the previous layer’s output.  In general, the deeper the network, the more complex features can be learned (feature hierarchy).</a:t>
            </a:r>
          </a:p>
          <a:p>
            <a:pPr marL="355997" lvl="1" indent="0">
              <a:spcBef>
                <a:spcPts val="450"/>
              </a:spcBef>
              <a:buNone/>
            </a:pPr>
            <a:endParaRPr lang="en-US" sz="1050" b="0" dirty="0"/>
          </a:p>
          <a:p>
            <a:pPr lvl="1"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en-US" sz="1050" b="0" dirty="0"/>
          </a:p>
          <a:p>
            <a:pPr lvl="1"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en-US" sz="1050" b="0" dirty="0"/>
          </a:p>
          <a:p>
            <a:pPr lvl="1"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en-US" sz="1050" b="0" dirty="0"/>
          </a:p>
          <a:p>
            <a:pPr marL="355997" lvl="1" indent="0">
              <a:spcBef>
                <a:spcPts val="450"/>
              </a:spcBef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709159" y="3326122"/>
            <a:ext cx="3130900" cy="147184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1760251" y="3257543"/>
            <a:ext cx="2606012" cy="17144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7628" y="4834866"/>
            <a:ext cx="1342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Fig. 4: NN Concept</a:t>
            </a:r>
          </a:p>
        </p:txBody>
      </p:sp>
    </p:spTree>
    <p:extLst>
      <p:ext uri="{BB962C8B-B14F-4D97-AF65-F5344CB8AC3E}">
        <p14:creationId xmlns:p14="http://schemas.microsoft.com/office/powerpoint/2010/main" val="326712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1617" y="788690"/>
            <a:ext cx="6652187" cy="4183334"/>
          </a:xfrm>
        </p:spPr>
        <p:txBody>
          <a:bodyPr/>
          <a:lstStyle/>
          <a:p>
            <a:pPr marL="270272" lvl="1" indent="-270272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Non-Linear Classifier: </a:t>
            </a:r>
            <a:r>
              <a:rPr lang="en-US" sz="1500" b="0" dirty="0"/>
              <a:t>Multi-layer Perceptron (MLP)</a:t>
            </a:r>
          </a:p>
          <a:p>
            <a:pPr marL="0" lvl="1" indent="0">
              <a:spcBef>
                <a:spcPts val="450"/>
              </a:spcBef>
              <a:buNone/>
            </a:pPr>
            <a:endParaRPr lang="en-US" sz="1050" b="0" dirty="0"/>
          </a:p>
          <a:p>
            <a:pPr lvl="1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b="0" dirty="0" smtClean="0"/>
              <a:t>MLP is the simplest form of feedforward NN based upon Linear Perceptron.</a:t>
            </a:r>
          </a:p>
          <a:p>
            <a:pPr marL="666750" lvl="2" indent="0">
              <a:spcBef>
                <a:spcPts val="450"/>
              </a:spcBef>
              <a:buNone/>
            </a:pPr>
            <a:endParaRPr lang="en-US" b="0" dirty="0"/>
          </a:p>
          <a:p>
            <a:pPr lvl="1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b="0" dirty="0" smtClean="0"/>
              <a:t>Generally, MLP consists of three or more layers of non-linearly activating nodes</a:t>
            </a:r>
          </a:p>
          <a:p>
            <a:pPr marL="355997" lvl="1" indent="0">
              <a:spcBef>
                <a:spcPts val="450"/>
              </a:spcBef>
              <a:buNone/>
            </a:pPr>
            <a:endParaRPr lang="en-US" b="0" dirty="0" smtClean="0"/>
          </a:p>
          <a:p>
            <a:pPr lvl="1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b="0" dirty="0" smtClean="0"/>
              <a:t>The network learns from backpropagation process</a:t>
            </a:r>
          </a:p>
          <a:p>
            <a:pPr marL="355997" lvl="1" indent="0">
              <a:spcBef>
                <a:spcPts val="45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788690"/>
            <a:ext cx="8419380" cy="4183334"/>
          </a:xfrm>
        </p:spPr>
        <p:txBody>
          <a:bodyPr/>
          <a:lstStyle/>
          <a:p>
            <a:pPr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Non-Linear Classifier: Feed Forward Neural Networks</a:t>
            </a:r>
            <a:endParaRPr lang="en-US" sz="1050" b="0" dirty="0"/>
          </a:p>
          <a:p>
            <a:pPr lvl="1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Deep Neural Networks (DNN)</a:t>
            </a:r>
          </a:p>
          <a:p>
            <a:pPr lvl="2">
              <a:spcBef>
                <a:spcPts val="450"/>
              </a:spcBef>
            </a:pPr>
            <a:r>
              <a:rPr lang="en-US" sz="1350" b="0" dirty="0"/>
              <a:t>A network is considered “deep” if it has several hidden layers</a:t>
            </a:r>
          </a:p>
          <a:p>
            <a:pPr lvl="1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Important DNNs</a:t>
            </a:r>
          </a:p>
          <a:p>
            <a:pPr lvl="2">
              <a:spcBef>
                <a:spcPts val="450"/>
              </a:spcBef>
            </a:pPr>
            <a:r>
              <a:rPr lang="en-US" sz="1500" b="0" dirty="0" err="1"/>
              <a:t>ResNet</a:t>
            </a:r>
            <a:endParaRPr lang="en-US" sz="1500" b="0" dirty="0"/>
          </a:p>
          <a:p>
            <a:pPr lvl="2">
              <a:spcBef>
                <a:spcPts val="450"/>
              </a:spcBef>
            </a:pPr>
            <a:r>
              <a:rPr lang="en-US" sz="1500" b="0" dirty="0"/>
              <a:t>Wide </a:t>
            </a:r>
            <a:r>
              <a:rPr lang="en-US" sz="1500" b="0" dirty="0" err="1"/>
              <a:t>ResNet</a:t>
            </a:r>
            <a:endParaRPr lang="en-US" sz="1500" b="0" dirty="0"/>
          </a:p>
          <a:p>
            <a:pPr lvl="2">
              <a:spcBef>
                <a:spcPts val="450"/>
              </a:spcBef>
            </a:pPr>
            <a:r>
              <a:rPr lang="en-US" sz="1500" b="0" dirty="0"/>
              <a:t>VGG (Visual Geometry Group) </a:t>
            </a:r>
          </a:p>
          <a:p>
            <a:pPr lvl="2">
              <a:spcBef>
                <a:spcPts val="450"/>
              </a:spcBef>
            </a:pPr>
            <a:r>
              <a:rPr lang="en-US" sz="1500" b="0" dirty="0" err="1"/>
              <a:t>AlexNet</a:t>
            </a:r>
            <a:endParaRPr lang="en-US" sz="1500" b="0" dirty="0"/>
          </a:p>
          <a:p>
            <a:pPr lvl="2">
              <a:spcBef>
                <a:spcPts val="450"/>
              </a:spcBef>
            </a:pPr>
            <a:r>
              <a:rPr lang="en-US" sz="1500" b="0" dirty="0" err="1"/>
              <a:t>GoogleNet</a:t>
            </a:r>
            <a:endParaRPr lang="en-US" sz="1500" b="0" dirty="0"/>
          </a:p>
          <a:p>
            <a:pPr lvl="2">
              <a:spcBef>
                <a:spcPts val="450"/>
              </a:spcBef>
            </a:pPr>
            <a:r>
              <a:rPr lang="en-US" sz="1500" b="0" dirty="0"/>
              <a:t>Generative Adversarial Networks</a:t>
            </a:r>
          </a:p>
          <a:p>
            <a:pPr marL="666750" lvl="2" indent="0">
              <a:spcBef>
                <a:spcPts val="450"/>
              </a:spcBef>
              <a:buNone/>
            </a:pPr>
            <a:endParaRPr lang="en-US" sz="1350" b="0" dirty="0"/>
          </a:p>
          <a:p>
            <a:pPr marL="666750" lvl="2" indent="0">
              <a:spcBef>
                <a:spcPts val="450"/>
              </a:spcBef>
              <a:buNone/>
            </a:pPr>
            <a:r>
              <a:rPr lang="en-US" sz="1350" b="0" dirty="0"/>
              <a:t>Many of these above DNNs use convolution filters for feature extraction; hence these could be referred to CNN as well</a:t>
            </a:r>
          </a:p>
          <a:p>
            <a:pPr marL="355997" lvl="1" indent="0">
              <a:spcBef>
                <a:spcPts val="45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5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15" y="857250"/>
            <a:ext cx="7858664" cy="411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1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22" y="959778"/>
            <a:ext cx="725167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9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8" y="871271"/>
            <a:ext cx="7443335" cy="408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1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16" y="923028"/>
            <a:ext cx="7599333" cy="405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37" y="788690"/>
            <a:ext cx="6789346" cy="4183334"/>
          </a:xfrm>
        </p:spPr>
        <p:txBody>
          <a:bodyPr/>
          <a:lstStyle/>
          <a:p>
            <a:pPr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Non-Linear Classifier: Boosting</a:t>
            </a:r>
          </a:p>
          <a:p>
            <a:pPr lvl="1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sz="1500" b="0" dirty="0"/>
              <a:t>Use several different classifiers that are each good at identifying based on certain features</a:t>
            </a:r>
          </a:p>
          <a:p>
            <a:pPr lvl="1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sz="1500" b="0" dirty="0"/>
              <a:t>Have each classifier vote on what the final result is</a:t>
            </a:r>
          </a:p>
          <a:p>
            <a:pPr lvl="1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sz="1500" b="0" dirty="0"/>
              <a:t>H(x) = ( w1*h1(x) + w2*h2(x) + … + </a:t>
            </a:r>
            <a:r>
              <a:rPr lang="en-US" sz="1500" b="0" dirty="0" err="1"/>
              <a:t>wn</a:t>
            </a:r>
            <a:r>
              <a:rPr lang="en-US" sz="1500" b="0" dirty="0"/>
              <a:t>*</a:t>
            </a:r>
            <a:r>
              <a:rPr lang="en-US" sz="1500" b="0" dirty="0" err="1"/>
              <a:t>hn</a:t>
            </a:r>
            <a:r>
              <a:rPr lang="en-US" sz="1500" b="0" dirty="0"/>
              <a:t>(x) )</a:t>
            </a:r>
          </a:p>
          <a:p>
            <a:pPr lvl="2">
              <a:spcBef>
                <a:spcPts val="450"/>
              </a:spcBef>
            </a:pPr>
            <a:r>
              <a:rPr lang="en-US" sz="1500" b="0" dirty="0"/>
              <a:t>Where H(x) is the overall classifier, the h functions are the individual classifiers, and the w’s are the weights of each individual classifier</a:t>
            </a:r>
          </a:p>
          <a:p>
            <a:pPr lvl="1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sz="1500" b="0" dirty="0"/>
              <a:t>“Wisdom of a weighted crowd of experts” – Prof. Patrick Winston, MIT</a:t>
            </a:r>
          </a:p>
          <a:p>
            <a:pPr lvl="1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sz="1500" b="0" dirty="0"/>
              <a:t>The weights for each of the classifiers are updated based on the error they contribute</a:t>
            </a:r>
          </a:p>
          <a:p>
            <a:pPr lvl="1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sz="1500" b="0" dirty="0"/>
              <a:t>The update rule for the weights is remarkably simple as it is a scaling</a:t>
            </a:r>
          </a:p>
          <a:p>
            <a:pPr marL="355997" lvl="1" indent="0">
              <a:spcBef>
                <a:spcPts val="45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94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3" y="1009292"/>
            <a:ext cx="7513608" cy="353682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ML Techniques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Radio Frequency Data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Big Data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Research on Big Data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High Performance Computing (HPC)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GPU Enabled Target </a:t>
            </a:r>
            <a:r>
              <a:rPr lang="en-US" dirty="0"/>
              <a:t>Classification from SAR </a:t>
            </a:r>
            <a:r>
              <a:rPr lang="en-US" dirty="0" smtClean="0"/>
              <a:t>Imagery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Neurosynaptic Processor  for Target Classification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Summary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82205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857250"/>
            <a:ext cx="7505700" cy="411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7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04" y="891756"/>
            <a:ext cx="7372350" cy="409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8775" y="788690"/>
            <a:ext cx="7148243" cy="2290940"/>
          </a:xfrm>
        </p:spPr>
        <p:txBody>
          <a:bodyPr/>
          <a:lstStyle/>
          <a:p>
            <a:pPr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Gaussian Mixture Models (GMM)</a:t>
            </a:r>
            <a:endParaRPr lang="en-US" dirty="0"/>
          </a:p>
          <a:p>
            <a:pPr lvl="1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500" b="0" dirty="0"/>
              <a:t>GMM is used for data clustering</a:t>
            </a:r>
          </a:p>
          <a:p>
            <a:pPr lvl="1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500" b="0" dirty="0"/>
              <a:t>GMM Parameters are estimated from training data by using expectation-</a:t>
            </a:r>
            <a:r>
              <a:rPr lang="en-US" sz="1500" b="0" dirty="0" err="1"/>
              <a:t>maximizatiom</a:t>
            </a:r>
            <a:r>
              <a:rPr lang="en-US" sz="1500" b="0" dirty="0"/>
              <a:t> (EM) or Maximum-A-Posteriori (</a:t>
            </a:r>
            <a:r>
              <a:rPr lang="en-US" sz="1500" b="0" dirty="0" smtClean="0"/>
              <a:t>MAP) algorithms</a:t>
            </a:r>
            <a:endParaRPr lang="en-US" sz="1500" b="0" dirty="0"/>
          </a:p>
        </p:txBody>
      </p:sp>
    </p:spTree>
    <p:extLst>
      <p:ext uri="{BB962C8B-B14F-4D97-AF65-F5344CB8AC3E}">
        <p14:creationId xmlns:p14="http://schemas.microsoft.com/office/powerpoint/2010/main" val="9139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81" y="867871"/>
            <a:ext cx="8281359" cy="4183334"/>
          </a:xfrm>
        </p:spPr>
        <p:txBody>
          <a:bodyPr/>
          <a:lstStyle/>
          <a:p>
            <a:pPr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b="0" dirty="0" smtClean="0"/>
              <a:t>In Semi-supervised Learning, some input data are leveled. This information combined with unsupervised learning such as “clustering” can be used for classifying data</a:t>
            </a:r>
          </a:p>
          <a:p>
            <a:pPr lvl="1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sz="1500" b="0" dirty="0"/>
              <a:t>Some of the input data are labeled and some are not</a:t>
            </a:r>
          </a:p>
          <a:p>
            <a:pPr lvl="1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sz="1500" b="0" dirty="0"/>
              <a:t>Use a mixture of supervised and unsupervised learning techniques</a:t>
            </a:r>
          </a:p>
          <a:p>
            <a:pPr lvl="1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sz="1500" b="0" dirty="0"/>
              <a:t>Note: Most of the data in the world is unlabeled, there is only a small fraction that is. Unsupervised and semi-supervised learning techniques can be applied to much larger, unlabeled datasets, making them very appealing to some researchers</a:t>
            </a:r>
          </a:p>
          <a:p>
            <a:pPr marL="355997" lvl="1" indent="0">
              <a:spcBef>
                <a:spcPts val="450"/>
              </a:spcBef>
              <a:buNone/>
            </a:pPr>
            <a:endParaRPr lang="en-US" b="0" dirty="0"/>
          </a:p>
          <a:p>
            <a:pPr marL="355997" lvl="1" indent="0">
              <a:spcBef>
                <a:spcPts val="450"/>
              </a:spcBef>
              <a:buNone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4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Learning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11" y="1155941"/>
            <a:ext cx="6830197" cy="290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3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 Learning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37" y="957262"/>
            <a:ext cx="7324725" cy="35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9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62" y="957535"/>
            <a:ext cx="7152915" cy="370010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Applications of ML for Big Data Analytics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417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765" y="135732"/>
            <a:ext cx="4981732" cy="578644"/>
          </a:xfrm>
        </p:spPr>
        <p:txBody>
          <a:bodyPr/>
          <a:lstStyle/>
          <a:p>
            <a:r>
              <a:rPr lang="en-US" dirty="0" smtClean="0"/>
              <a:t>Radio Frequency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09294"/>
            <a:ext cx="7406604" cy="385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0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395412" y="875323"/>
            <a:ext cx="6406754" cy="3890963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96" y="857269"/>
            <a:ext cx="6586268" cy="39919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80196" y="4686505"/>
            <a:ext cx="537179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https://www.slideshare.net/EdurekaIN/introduction-to-big-data-hadoop-i</a:t>
            </a:r>
          </a:p>
        </p:txBody>
      </p:sp>
    </p:spTree>
    <p:extLst>
      <p:ext uri="{BB962C8B-B14F-4D97-AF65-F5344CB8AC3E}">
        <p14:creationId xmlns:p14="http://schemas.microsoft.com/office/powerpoint/2010/main" val="125663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On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16" y="877251"/>
            <a:ext cx="7755147" cy="402619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0" dirty="0"/>
              <a:t>Operational deployment considerations, computation efficiency (</a:t>
            </a:r>
            <a:r>
              <a:rPr lang="en-US" sz="2000" b="0" dirty="0" err="1"/>
              <a:t>SWaP</a:t>
            </a:r>
            <a:r>
              <a:rPr lang="en-US" sz="2000" b="0" dirty="0"/>
              <a:t>-C) </a:t>
            </a:r>
            <a:endParaRPr lang="en-US" sz="2000" b="0" dirty="0" smtClean="0"/>
          </a:p>
          <a:p>
            <a:pPr lvl="1">
              <a:spcBef>
                <a:spcPts val="0"/>
              </a:spcBef>
            </a:pPr>
            <a:r>
              <a:rPr lang="en-US" i="1" dirty="0" smtClean="0"/>
              <a:t>The need for HPC for real-time </a:t>
            </a:r>
            <a:r>
              <a:rPr lang="en-US" i="1" dirty="0"/>
              <a:t>c</a:t>
            </a:r>
            <a:r>
              <a:rPr lang="en-US" i="1" dirty="0" smtClean="0"/>
              <a:t>omputing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0" i="1" dirty="0" smtClean="0"/>
              <a:t>Model fidelity </a:t>
            </a:r>
            <a:r>
              <a:rPr lang="en-US" sz="2000" b="0" dirty="0" smtClean="0"/>
              <a:t>complimented with data collections for synthetic-measured data analysis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i="1" dirty="0" smtClean="0"/>
              <a:t>Transfer </a:t>
            </a:r>
            <a:r>
              <a:rPr lang="en-US" sz="2000" b="0" i="1" dirty="0"/>
              <a:t>L</a:t>
            </a:r>
            <a:r>
              <a:rPr lang="en-US" sz="2000" b="0" i="1" dirty="0" smtClean="0"/>
              <a:t>earning </a:t>
            </a:r>
            <a:r>
              <a:rPr lang="en-US" sz="2000" b="0" dirty="0" smtClean="0"/>
              <a:t>over operating spaces (range, resolution, target settings)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0" i="1" dirty="0"/>
              <a:t>B</a:t>
            </a:r>
            <a:r>
              <a:rPr lang="en-US" sz="2000" b="0" i="1" dirty="0" smtClean="0"/>
              <a:t>ig data </a:t>
            </a:r>
            <a:r>
              <a:rPr lang="en-US" sz="2000" b="0" dirty="0" smtClean="0"/>
              <a:t>(volume, velocity, veracity, variety) collaboration policies – what data are accessible for analytics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0" dirty="0" smtClean="0"/>
              <a:t>Robust evaluation: Validation, Verification, for reproducible results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22118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267" y="102897"/>
            <a:ext cx="3989056" cy="578644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260" y="828188"/>
            <a:ext cx="9040483" cy="4183334"/>
          </a:xfrm>
        </p:spPr>
        <p:txBody>
          <a:bodyPr/>
          <a:lstStyle/>
          <a:p>
            <a:pPr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Over the years, Machine Learning (ML) </a:t>
            </a:r>
            <a:r>
              <a:rPr lang="en-US" sz="2000" dirty="0"/>
              <a:t>a</a:t>
            </a:r>
            <a:r>
              <a:rPr lang="en-US" sz="2000" dirty="0" smtClean="0"/>
              <a:t>lgorithms have been evolving</a:t>
            </a:r>
          </a:p>
          <a:p>
            <a:pPr lvl="1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b="0" dirty="0" smtClean="0"/>
              <a:t>Improved accuracy</a:t>
            </a:r>
          </a:p>
          <a:p>
            <a:pPr lvl="1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b="0" dirty="0" smtClean="0"/>
              <a:t>Real-time execution</a:t>
            </a:r>
          </a:p>
          <a:p>
            <a:pPr lvl="1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b="0" dirty="0" smtClean="0"/>
              <a:t>Solving more complex problems</a:t>
            </a:r>
          </a:p>
          <a:p>
            <a:pPr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Top ML Tools/Software</a:t>
            </a:r>
          </a:p>
          <a:p>
            <a:pPr lvl="1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b="0" dirty="0" err="1" smtClean="0"/>
              <a:t>TensorFlow</a:t>
            </a:r>
            <a:r>
              <a:rPr lang="en-US" b="0" dirty="0" smtClean="0"/>
              <a:t> (Google)</a:t>
            </a:r>
          </a:p>
          <a:p>
            <a:pPr lvl="1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b="0" dirty="0" err="1" smtClean="0"/>
              <a:t>Caffe</a:t>
            </a:r>
            <a:r>
              <a:rPr lang="en-US" b="0" dirty="0" smtClean="0"/>
              <a:t> (UC Berkley)</a:t>
            </a:r>
          </a:p>
          <a:p>
            <a:pPr lvl="1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b="0" dirty="0" err="1" smtClean="0"/>
              <a:t>Theano</a:t>
            </a:r>
            <a:endParaRPr lang="en-US" b="0" dirty="0" smtClean="0"/>
          </a:p>
          <a:p>
            <a:pPr lvl="1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b="0" dirty="0" smtClean="0"/>
              <a:t>Torch (Facebook)   </a:t>
            </a:r>
          </a:p>
          <a:p>
            <a:pPr marL="457200" lvl="1" indent="0">
              <a:spcBef>
                <a:spcPts val="450"/>
              </a:spcBef>
              <a:buNone/>
            </a:pPr>
            <a:r>
              <a:rPr lang="en-US" sz="1800" dirty="0" smtClean="0"/>
              <a:t>Next, I will present an overview of ML algorithms </a:t>
            </a:r>
          </a:p>
          <a:p>
            <a:pPr marL="355997" lvl="1" indent="0">
              <a:spcBef>
                <a:spcPts val="450"/>
              </a:spcBef>
              <a:buNone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Real-time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80" y="867871"/>
            <a:ext cx="6583608" cy="4183334"/>
          </a:xfrm>
        </p:spPr>
        <p:txBody>
          <a:bodyPr/>
          <a:lstStyle/>
          <a:p>
            <a:pPr lvl="1">
              <a:spcBef>
                <a:spcPts val="450"/>
              </a:spcBef>
              <a:buFont typeface="Arial" panose="020B0604020202020204" pitchFamily="34" charset="0"/>
              <a:buChar char="→"/>
            </a:pPr>
            <a:r>
              <a:rPr lang="en-US" b="0" dirty="0" smtClean="0"/>
              <a:t> In 90’s, Machine Learning such as Neural Networks was 	less popular due to various </a:t>
            </a:r>
            <a:r>
              <a:rPr lang="en-US" i="1" dirty="0"/>
              <a:t>T</a:t>
            </a:r>
            <a:r>
              <a:rPr lang="en-US" i="1" dirty="0" smtClean="0"/>
              <a:t>ech Barriers and Needs</a:t>
            </a:r>
          </a:p>
          <a:p>
            <a:pPr lvl="2">
              <a:spcBef>
                <a:spcPts val="450"/>
              </a:spcBef>
              <a:buFont typeface="Arial" panose="020B0604020202020204" pitchFamily="34" charset="0"/>
              <a:buChar char="►"/>
            </a:pPr>
            <a:r>
              <a:rPr lang="en-US" sz="1500" b="0" dirty="0"/>
              <a:t> Computational Resources were Scarce and Expensive</a:t>
            </a:r>
          </a:p>
          <a:p>
            <a:pPr lvl="2">
              <a:spcBef>
                <a:spcPts val="450"/>
              </a:spcBef>
              <a:buFont typeface="Arial" panose="020B0604020202020204" pitchFamily="34" charset="0"/>
              <a:buChar char="►"/>
            </a:pPr>
            <a:r>
              <a:rPr lang="en-US" sz="1500" b="0" dirty="0"/>
              <a:t> Limited Sensors or Digitized Business Data to be </a:t>
            </a:r>
            <a:r>
              <a:rPr lang="en-US" sz="1500" b="0" dirty="0" smtClean="0"/>
              <a:t>Analyzed</a:t>
            </a:r>
            <a:endParaRPr lang="en-US" b="0" dirty="0"/>
          </a:p>
          <a:p>
            <a:pPr lvl="1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en-US" b="0" dirty="0" smtClean="0"/>
              <a:t>Today, computational resources are not as expensive as in the past; however, abundant of Sensors and Business </a:t>
            </a:r>
          </a:p>
          <a:p>
            <a:pPr marL="355997" lvl="1" indent="0">
              <a:spcBef>
                <a:spcPts val="450"/>
              </a:spcBef>
              <a:buNone/>
            </a:pPr>
            <a:r>
              <a:rPr lang="en-US" b="0" dirty="0"/>
              <a:t> </a:t>
            </a:r>
            <a:r>
              <a:rPr lang="en-US" b="0" dirty="0" smtClean="0"/>
              <a:t>    data needs to be analyzed in </a:t>
            </a:r>
            <a:r>
              <a:rPr lang="en-US" i="1" dirty="0" smtClean="0"/>
              <a:t>Real-time</a:t>
            </a:r>
            <a:endParaRPr lang="en-US" b="0" dirty="0" smtClean="0"/>
          </a:p>
          <a:p>
            <a:pPr lvl="1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en-US" b="0" dirty="0" smtClean="0"/>
              <a:t>HPC Enables </a:t>
            </a:r>
            <a:r>
              <a:rPr lang="en-US" i="1" dirty="0" smtClean="0"/>
              <a:t>ML algorithm based </a:t>
            </a:r>
            <a:r>
              <a:rPr lang="en-US" b="0" dirty="0"/>
              <a:t>d</a:t>
            </a:r>
            <a:r>
              <a:rPr lang="en-US" b="0" dirty="0" smtClean="0"/>
              <a:t>ecision </a:t>
            </a:r>
            <a:r>
              <a:rPr lang="en-US" b="0" dirty="0"/>
              <a:t>m</a:t>
            </a:r>
            <a:r>
              <a:rPr lang="en-US" b="0" dirty="0" smtClean="0"/>
              <a:t>aking </a:t>
            </a:r>
            <a:r>
              <a:rPr lang="en-US" b="0" dirty="0"/>
              <a:t>in </a:t>
            </a:r>
            <a:r>
              <a:rPr lang="en-US" i="1" dirty="0" smtClean="0"/>
              <a:t>real-time or near real-time</a:t>
            </a:r>
            <a:endParaRPr lang="en-US" i="1" dirty="0"/>
          </a:p>
          <a:p>
            <a:pPr marL="355997" lvl="1" indent="0">
              <a:spcBef>
                <a:spcPts val="450"/>
              </a:spcBef>
              <a:buNone/>
            </a:pPr>
            <a:endParaRPr lang="en-US" b="0" dirty="0"/>
          </a:p>
          <a:p>
            <a:pPr marL="355997" lvl="1" indent="0">
              <a:spcBef>
                <a:spcPts val="450"/>
              </a:spcBef>
              <a:buNone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32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Advent of HPC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300" y="857269"/>
            <a:ext cx="6926504" cy="4183334"/>
          </a:xfrm>
        </p:spPr>
        <p:txBody>
          <a:bodyPr/>
          <a:lstStyle/>
          <a:p>
            <a:pPr lvl="1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b="0" dirty="0" smtClean="0"/>
              <a:t>Since Late 90’s, Computing Technology Has Advanced in an Astounding </a:t>
            </a:r>
            <a:r>
              <a:rPr lang="en-US" b="0" dirty="0"/>
              <a:t>P</a:t>
            </a:r>
            <a:r>
              <a:rPr lang="en-US" b="0" dirty="0" smtClean="0"/>
              <a:t>ace (The Moore’s Law)</a:t>
            </a:r>
            <a:endParaRPr lang="en-US" b="0" dirty="0"/>
          </a:p>
          <a:p>
            <a:pPr lvl="1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b="0" dirty="0" smtClean="0"/>
              <a:t>We are Living in the Age of HPC</a:t>
            </a:r>
          </a:p>
          <a:p>
            <a:pPr lvl="3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sz="1500" b="0" dirty="0"/>
              <a:t>Faster memory, CPU, I/O communication, and storage as well as compact/smaller size </a:t>
            </a:r>
          </a:p>
          <a:p>
            <a:pPr lvl="3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sz="1500" b="0" dirty="0"/>
              <a:t>Multi-core Computers</a:t>
            </a:r>
          </a:p>
          <a:p>
            <a:pPr lvl="3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sz="1500" b="0" dirty="0"/>
              <a:t>Graphics Processing Units</a:t>
            </a:r>
          </a:p>
          <a:p>
            <a:pPr lvl="3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sz="1500" b="0" dirty="0"/>
              <a:t>Energy-efficient/low-power computing devices</a:t>
            </a:r>
          </a:p>
          <a:p>
            <a:pPr lvl="1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b="0" dirty="0" smtClean="0"/>
              <a:t>More to come</a:t>
            </a:r>
          </a:p>
          <a:p>
            <a:pPr lvl="3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sz="1500" b="0" dirty="0"/>
              <a:t> </a:t>
            </a:r>
            <a:r>
              <a:rPr lang="en-US" sz="1500" b="0" dirty="0" err="1"/>
              <a:t>Memristor</a:t>
            </a:r>
            <a:r>
              <a:rPr lang="en-US" sz="1500" b="0" dirty="0"/>
              <a:t> Devices</a:t>
            </a:r>
          </a:p>
          <a:p>
            <a:pPr lvl="3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sz="1500" b="0" dirty="0"/>
              <a:t>Specialized Chip/cores for Sparse Graph Processing</a:t>
            </a:r>
          </a:p>
          <a:p>
            <a:pPr marL="355997" lvl="1" indent="0">
              <a:spcBef>
                <a:spcPts val="450"/>
              </a:spcBef>
              <a:buNone/>
            </a:pPr>
            <a:endParaRPr lang="en-US" b="0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44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Recent HPC Hardware Used for </a:t>
            </a:r>
            <a:br>
              <a:rPr lang="en-US" sz="2800" dirty="0" smtClean="0"/>
            </a:br>
            <a:r>
              <a:rPr lang="en-US" sz="2800" dirty="0" smtClean="0"/>
              <a:t>ML Algorithms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037" y="992038"/>
            <a:ext cx="5417762" cy="25372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1162" y="3737597"/>
            <a:ext cx="13351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IBM’s </a:t>
            </a:r>
            <a:r>
              <a:rPr lang="en-US" sz="1350" dirty="0" err="1"/>
              <a:t>TrueNorth</a:t>
            </a:r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5052055" y="3806176"/>
            <a:ext cx="5629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FPGA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98" y="3848989"/>
            <a:ext cx="1920219" cy="11805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27" y="3806177"/>
            <a:ext cx="1714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6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GPU Enabled Target Classification </a:t>
            </a:r>
            <a:br>
              <a:rPr lang="en-US" sz="2800" dirty="0" smtClean="0"/>
            </a:br>
            <a:r>
              <a:rPr lang="en-US" sz="2800" dirty="0" smtClean="0"/>
              <a:t>Measured SAR Data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03" y="926710"/>
            <a:ext cx="9178504" cy="349754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Training</a:t>
            </a:r>
            <a:r>
              <a:rPr lang="en-US" b="0" dirty="0"/>
              <a:t>, validation, and testing data come from the</a:t>
            </a:r>
            <a:r>
              <a:rPr lang="en-US" dirty="0"/>
              <a:t> MSTAR* </a:t>
            </a:r>
            <a:r>
              <a:rPr lang="en-US" b="0" dirty="0"/>
              <a:t>program sponsored by DARPA and the AFRL in the 1990s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10 target classes </a:t>
            </a:r>
            <a:r>
              <a:rPr lang="en-US" b="0" dirty="0"/>
              <a:t>with images taken at various angles</a:t>
            </a:r>
          </a:p>
          <a:p>
            <a:pPr lvl="1"/>
            <a:r>
              <a:rPr lang="en-US" dirty="0"/>
              <a:t>15 </a:t>
            </a:r>
            <a:r>
              <a:rPr lang="en-US" dirty="0" smtClean="0"/>
              <a:t>Degree Elevation Angle </a:t>
            </a:r>
            <a:r>
              <a:rPr lang="en-US" b="0" dirty="0" smtClean="0"/>
              <a:t>dataset </a:t>
            </a:r>
            <a:r>
              <a:rPr lang="en-US" b="0" dirty="0"/>
              <a:t>for </a:t>
            </a:r>
            <a:r>
              <a:rPr lang="en-US" dirty="0" smtClean="0"/>
              <a:t>training, 17 </a:t>
            </a:r>
            <a:r>
              <a:rPr lang="en-US" dirty="0"/>
              <a:t>Degree </a:t>
            </a:r>
            <a:r>
              <a:rPr lang="en-US" b="0" dirty="0" smtClean="0"/>
              <a:t>dataset </a:t>
            </a:r>
            <a:r>
              <a:rPr lang="en-US" b="0" dirty="0"/>
              <a:t>for </a:t>
            </a:r>
            <a:r>
              <a:rPr lang="en-US" dirty="0"/>
              <a:t>testing</a:t>
            </a:r>
          </a:p>
          <a:p>
            <a:pPr lvl="1"/>
            <a:r>
              <a:rPr lang="en-US" b="0" dirty="0"/>
              <a:t>Roughly </a:t>
            </a:r>
            <a:r>
              <a:rPr lang="en-US" dirty="0"/>
              <a:t>250 images </a:t>
            </a:r>
            <a:r>
              <a:rPr lang="en-US" b="0" dirty="0"/>
              <a:t>per target class, per angle</a:t>
            </a:r>
          </a:p>
          <a:p>
            <a:pPr lvl="1"/>
            <a:r>
              <a:rPr lang="en-US" b="0" dirty="0"/>
              <a:t>Generally considered an incredibly small dataset for a deep learning </a:t>
            </a:r>
            <a:r>
              <a:rPr lang="en-US" b="0" dirty="0" smtClean="0"/>
              <a:t>application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Using a single GPU at AFRL/RI HPC</a:t>
            </a:r>
          </a:p>
          <a:p>
            <a:endParaRPr lang="en-US" b="0" dirty="0"/>
          </a:p>
        </p:txBody>
      </p:sp>
      <p:sp>
        <p:nvSpPr>
          <p:cNvPr id="4" name="TextBox 3"/>
          <p:cNvSpPr txBox="1"/>
          <p:nvPr/>
        </p:nvSpPr>
        <p:spPr>
          <a:xfrm>
            <a:off x="1554513" y="4750597"/>
            <a:ext cx="58978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* MSTAR: Moving and Stationary Target Acquisition and Recognition</a:t>
            </a:r>
          </a:p>
        </p:txBody>
      </p:sp>
    </p:spTree>
    <p:extLst>
      <p:ext uri="{BB962C8B-B14F-4D97-AF65-F5344CB8AC3E}">
        <p14:creationId xmlns:p14="http://schemas.microsoft.com/office/powerpoint/2010/main" val="356384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types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516" y="1034424"/>
            <a:ext cx="6712968" cy="370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8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 Imagery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244" y="3060950"/>
            <a:ext cx="1268730" cy="1268730"/>
          </a:xfrm>
        </p:spPr>
      </p:pic>
      <p:sp>
        <p:nvSpPr>
          <p:cNvPr id="6" name="TextBox 5"/>
          <p:cNvSpPr txBox="1"/>
          <p:nvPr/>
        </p:nvSpPr>
        <p:spPr>
          <a:xfrm>
            <a:off x="1321594" y="2306788"/>
            <a:ext cx="11287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BMP2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45850" y="2307052"/>
            <a:ext cx="11272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T72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699" y="1050822"/>
            <a:ext cx="1268730" cy="126873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96" y="3060950"/>
            <a:ext cx="1268730" cy="12687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65876" y="4368388"/>
            <a:ext cx="10401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T62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53429" y="4368388"/>
            <a:ext cx="10087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2S1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442" y="1050822"/>
            <a:ext cx="1268730" cy="12687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98475" y="4352938"/>
            <a:ext cx="9344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ZIL131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514" y="1050822"/>
            <a:ext cx="1268730" cy="12687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49763" y="4352938"/>
            <a:ext cx="11272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D7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1585" y="1050822"/>
            <a:ext cx="1268730" cy="126873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5259552" y="1050822"/>
            <a:ext cx="1268730" cy="12687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0404" y="2316599"/>
            <a:ext cx="8946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BTR70</a:t>
            </a:r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5274846" y="3060950"/>
            <a:ext cx="1268730" cy="12687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43359" y="2307052"/>
            <a:ext cx="8229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BRDM2</a:t>
            </a:r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1251585" y="3069509"/>
            <a:ext cx="1268730" cy="126873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15455" y="2319552"/>
            <a:ext cx="10401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BTR60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89187" y="3059456"/>
            <a:ext cx="1268730" cy="126873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693600" y="4368388"/>
            <a:ext cx="10087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ZSU234</a:t>
            </a:r>
          </a:p>
        </p:txBody>
      </p:sp>
    </p:spTree>
    <p:extLst>
      <p:ext uri="{BB962C8B-B14F-4D97-AF65-F5344CB8AC3E}">
        <p14:creationId xmlns:p14="http://schemas.microsoft.com/office/powerpoint/2010/main" val="336115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SoftwareTools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– </a:t>
            </a:r>
            <a:r>
              <a:rPr lang="en-US" b="0" dirty="0"/>
              <a:t>Data augmentation methods</a:t>
            </a:r>
          </a:p>
          <a:p>
            <a:r>
              <a:rPr lang="en-US" dirty="0" err="1" smtClean="0"/>
              <a:t>Caffe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b="0" dirty="0"/>
              <a:t>Deep learning framework employed via DIGITS and command line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372" y="3040684"/>
            <a:ext cx="1389697" cy="1389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110" y="2494360"/>
            <a:ext cx="2264569" cy="11358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269" y="2009776"/>
            <a:ext cx="1428750" cy="96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4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34" y="113507"/>
            <a:ext cx="5372100" cy="578644"/>
          </a:xfrm>
        </p:spPr>
        <p:txBody>
          <a:bodyPr/>
          <a:lstStyle/>
          <a:p>
            <a:r>
              <a:rPr lang="en-US" dirty="0" err="1" smtClean="0"/>
              <a:t>Caffe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3245" y="857269"/>
            <a:ext cx="7272067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/>
              <a:t>Deep Learning framework developed by the Berkeley Vision and Learning Center (BVLC)</a:t>
            </a:r>
          </a:p>
          <a:p>
            <a:endParaRPr lang="en-US" sz="24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/>
              <a:t>Written in highly optimized C++/CUDA code</a:t>
            </a:r>
          </a:p>
          <a:p>
            <a:endParaRPr lang="en-US" sz="24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/>
              <a:t>Easily define network architectures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/>
              <a:t>Modify DL models as needed for an application</a:t>
            </a:r>
          </a:p>
          <a:p>
            <a:pPr marL="257175" indent="-257175" algn="ctr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1350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83038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2"/>
          <a:srcRect t="17771" b="17771"/>
          <a:stretch/>
        </p:blipFill>
        <p:spPr>
          <a:xfrm>
            <a:off x="3654977" y="872643"/>
            <a:ext cx="1777937" cy="712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Caffe</a:t>
            </a:r>
            <a:r>
              <a:rPr lang="en-US" dirty="0"/>
              <a:t> </a:t>
            </a:r>
            <a:r>
              <a:rPr lang="en-US" dirty="0" smtClean="0"/>
              <a:t>ML Algorithm </a:t>
            </a:r>
            <a:r>
              <a:rPr lang="en-US" dirty="0"/>
              <a:t>F</a:t>
            </a:r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691706" y="1869023"/>
            <a:ext cx="2044675" cy="276999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ctr" anchorCtr="1" compatLnSpc="1">
            <a:prstTxWarp prst="textNoShape">
              <a:avLst/>
            </a:prstTxWarp>
            <a:spAutoFit/>
          </a:bodyPr>
          <a:lstStyle/>
          <a:p>
            <a:r>
              <a:rPr lang="en-US" sz="1350" dirty="0">
                <a:solidFill>
                  <a:schemeClr val="tx1"/>
                </a:solidFill>
                <a:latin typeface="Arial" charset="0"/>
              </a:rPr>
              <a:t>Gather and label data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83103" y="1661274"/>
            <a:ext cx="1822962" cy="692497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ctr" anchorCtr="1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en-US" sz="1350" dirty="0">
                <a:solidFill>
                  <a:schemeClr val="tx1"/>
                </a:solidFill>
                <a:latin typeface="Arial" charset="0"/>
              </a:rPr>
              <a:t>Convert data and labels to LMDB* format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383103" y="2989080"/>
            <a:ext cx="1822962" cy="484748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ctr" anchorCtr="1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en-US" sz="1350" dirty="0"/>
              <a:t>Train model in </a:t>
            </a:r>
            <a:r>
              <a:rPr lang="en-US" sz="1350" dirty="0" err="1"/>
              <a:t>Caffe</a:t>
            </a:r>
            <a:r>
              <a:rPr lang="en-US" sz="1350" dirty="0"/>
              <a:t> using training dataset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68043" y="3095401"/>
            <a:ext cx="2149514" cy="276999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ctr" anchorCtr="1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en-US" sz="1350" dirty="0"/>
              <a:t>Save learned weights</a:t>
            </a:r>
            <a:endParaRPr lang="en-US" sz="1500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11" name="Straight Arrow Connector 10"/>
          <p:cNvCxnSpPr>
            <a:stCxn id="8" idx="1"/>
            <a:endCxn id="9" idx="3"/>
          </p:cNvCxnSpPr>
          <p:nvPr/>
        </p:nvCxnSpPr>
        <p:spPr bwMode="auto">
          <a:xfrm flipH="1">
            <a:off x="3817557" y="3231454"/>
            <a:ext cx="1565546" cy="244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sp>
        <p:nvSpPr>
          <p:cNvPr id="17" name="Rectangle 16"/>
          <p:cNvSpPr/>
          <p:nvPr/>
        </p:nvSpPr>
        <p:spPr bwMode="auto">
          <a:xfrm>
            <a:off x="5194958" y="4201468"/>
            <a:ext cx="2400300" cy="276999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en-US" sz="1350" dirty="0"/>
              <a:t>Evaluate Performance</a:t>
            </a:r>
            <a:endParaRPr lang="en-US" sz="1500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19" name="Straight Arrow Connector 18"/>
          <p:cNvCxnSpPr>
            <a:stCxn id="6" idx="2"/>
            <a:endCxn id="8" idx="0"/>
          </p:cNvCxnSpPr>
          <p:nvPr/>
        </p:nvCxnSpPr>
        <p:spPr bwMode="auto">
          <a:xfrm>
            <a:off x="6294584" y="2353771"/>
            <a:ext cx="0" cy="63530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21" name="Straight Arrow Connector 20"/>
          <p:cNvCxnSpPr>
            <a:stCxn id="9" idx="2"/>
            <a:endCxn id="43" idx="0"/>
          </p:cNvCxnSpPr>
          <p:nvPr/>
        </p:nvCxnSpPr>
        <p:spPr bwMode="auto">
          <a:xfrm>
            <a:off x="2742800" y="3372400"/>
            <a:ext cx="0" cy="72519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29" name="Straight Arrow Connector 28"/>
          <p:cNvCxnSpPr>
            <a:stCxn id="5" idx="3"/>
            <a:endCxn id="6" idx="1"/>
          </p:cNvCxnSpPr>
          <p:nvPr/>
        </p:nvCxnSpPr>
        <p:spPr bwMode="auto">
          <a:xfrm>
            <a:off x="3736381" y="2007523"/>
            <a:ext cx="1646722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sp>
        <p:nvSpPr>
          <p:cNvPr id="43" name="Rectangle 42"/>
          <p:cNvSpPr/>
          <p:nvPr/>
        </p:nvSpPr>
        <p:spPr bwMode="auto">
          <a:xfrm>
            <a:off x="1691706" y="4097593"/>
            <a:ext cx="2102188" cy="484748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ctr" anchorCtr="1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en-US" sz="1350" dirty="0"/>
              <a:t>Test model in </a:t>
            </a:r>
            <a:r>
              <a:rPr lang="en-US" sz="1350" dirty="0" err="1"/>
              <a:t>Caffe</a:t>
            </a:r>
            <a:r>
              <a:rPr lang="en-US" sz="1350" dirty="0"/>
              <a:t> using test dataset</a:t>
            </a:r>
            <a:endParaRPr lang="en-US" sz="1500" dirty="0">
              <a:solidFill>
                <a:schemeClr val="tx1"/>
              </a:solidFill>
            </a:endParaRPr>
          </a:p>
        </p:txBody>
      </p:sp>
      <p:cxnSp>
        <p:nvCxnSpPr>
          <p:cNvPr id="88" name="Straight Arrow Connector 87"/>
          <p:cNvCxnSpPr>
            <a:stCxn id="43" idx="3"/>
            <a:endCxn id="17" idx="1"/>
          </p:cNvCxnSpPr>
          <p:nvPr/>
        </p:nvCxnSpPr>
        <p:spPr bwMode="auto">
          <a:xfrm>
            <a:off x="3793894" y="4339967"/>
            <a:ext cx="1401064" cy="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sp>
        <p:nvSpPr>
          <p:cNvPr id="80" name="TextBox 79"/>
          <p:cNvSpPr txBox="1"/>
          <p:nvPr/>
        </p:nvSpPr>
        <p:spPr>
          <a:xfrm>
            <a:off x="3063257" y="4772987"/>
            <a:ext cx="30797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 LMDB: Lightning Memory-Mapped Database Manager</a:t>
            </a:r>
          </a:p>
        </p:txBody>
      </p:sp>
    </p:spTree>
    <p:extLst>
      <p:ext uri="{BB962C8B-B14F-4D97-AF65-F5344CB8AC3E}">
        <p14:creationId xmlns:p14="http://schemas.microsoft.com/office/powerpoint/2010/main" val="175328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 training run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2101" y="1147893"/>
            <a:ext cx="5437274" cy="383446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60479" y="806506"/>
            <a:ext cx="6840521" cy="41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629" tIns="35719" rIns="72629" bIns="35719" numCol="1" anchor="t" anchorCtr="0" compatLnSpc="1">
            <a:prstTxWarp prst="textNoShape">
              <a:avLst/>
            </a:prstTxWarp>
          </a:bodyPr>
          <a:lstStyle>
            <a:lvl1pPr marL="360363" indent="-360363" algn="l" defTabSz="960438" rtl="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4700" indent="-300038" algn="l" defTabSz="960438" rtl="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28713" indent="-239713" algn="l" defTabSz="960438" rtl="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482725" indent="-239713" algn="l" defTabSz="960438" rtl="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–"/>
              <a:defRPr sz="2400" b="1">
                <a:solidFill>
                  <a:schemeClr val="tx1"/>
                </a:solidFill>
                <a:latin typeface="+mn-lt"/>
              </a:defRPr>
            </a:lvl4pPr>
            <a:lvl5pPr marL="1836738" indent="-239713" algn="l" defTabSz="960438" rtl="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+mn-lt"/>
              </a:defRPr>
            </a:lvl5pPr>
            <a:lvl6pPr marL="2293938" indent="-239713" algn="l" defTabSz="960438" rtl="0" fontAlgn="base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+mn-lt"/>
              </a:defRPr>
            </a:lvl6pPr>
            <a:lvl7pPr marL="2751138" indent="-239713" algn="l" defTabSz="960438" rtl="0" fontAlgn="base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+mn-lt"/>
              </a:defRPr>
            </a:lvl7pPr>
            <a:lvl8pPr marL="3208338" indent="-239713" algn="l" defTabSz="960438" rtl="0" fontAlgn="base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+mn-lt"/>
              </a:defRPr>
            </a:lvl8pPr>
            <a:lvl9pPr marL="3665538" indent="-239713" algn="l" defTabSz="960438" rtl="0" fontAlgn="base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800" b="0" kern="0" dirty="0"/>
              <a:t>Neural Net reaches over </a:t>
            </a:r>
            <a:r>
              <a:rPr lang="en-US" sz="1800" kern="0" dirty="0"/>
              <a:t>99% accuracy </a:t>
            </a:r>
            <a:r>
              <a:rPr lang="en-US" sz="1800" b="0" kern="0" dirty="0"/>
              <a:t>on validation set </a:t>
            </a:r>
          </a:p>
        </p:txBody>
      </p:sp>
    </p:spTree>
    <p:extLst>
      <p:ext uri="{BB962C8B-B14F-4D97-AF65-F5344CB8AC3E}">
        <p14:creationId xmlns:p14="http://schemas.microsoft.com/office/powerpoint/2010/main" val="693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654" y="158290"/>
            <a:ext cx="7099538" cy="578644"/>
          </a:xfrm>
        </p:spPr>
        <p:txBody>
          <a:bodyPr/>
          <a:lstStyle/>
          <a:p>
            <a:pPr>
              <a:spcBef>
                <a:spcPts val="450"/>
              </a:spcBef>
            </a:pPr>
            <a:r>
              <a:rPr lang="en-US" dirty="0"/>
              <a:t>ML Algorithms in Broad Categories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30" y="862642"/>
            <a:ext cx="7858662" cy="411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</a:t>
            </a:r>
            <a:r>
              <a:rPr lang="en-US" dirty="0" smtClean="0"/>
              <a:t>results on</a:t>
            </a:r>
            <a:br>
              <a:rPr lang="en-US" dirty="0" smtClean="0"/>
            </a:br>
            <a:r>
              <a:rPr lang="en-US" dirty="0" smtClean="0"/>
              <a:t>Measured Data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0133" y="847669"/>
            <a:ext cx="637651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~99% accuracy on 10-target classification using </a:t>
            </a:r>
            <a:r>
              <a:rPr lang="en-US" dirty="0" err="1"/>
              <a:t>Caffe</a:t>
            </a:r>
            <a:endParaRPr lang="en-US" dirty="0"/>
          </a:p>
          <a:p>
            <a:pPr algn="ctr"/>
            <a:r>
              <a:rPr lang="en-US" sz="1350" dirty="0"/>
              <a:t>State-of-the-art results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897" y="1543061"/>
            <a:ext cx="6652206" cy="3343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608" y="1898867"/>
            <a:ext cx="6652206" cy="19940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50133" y="4318285"/>
            <a:ext cx="2157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Learning rate 0.001</a:t>
            </a:r>
          </a:p>
          <a:p>
            <a:r>
              <a:rPr lang="en-US" sz="1200" dirty="0"/>
              <a:t>Batch size 64</a:t>
            </a:r>
          </a:p>
          <a:p>
            <a:r>
              <a:rPr lang="en-US" sz="1200" dirty="0"/>
              <a:t>1000 training epochs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83309" y="4318285"/>
            <a:ext cx="2217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 Convolution layers</a:t>
            </a:r>
          </a:p>
          <a:p>
            <a:r>
              <a:rPr lang="en-US" sz="1200" dirty="0"/>
              <a:t>3 InnerProduct (FC) layers</a:t>
            </a:r>
          </a:p>
          <a:p>
            <a:r>
              <a:rPr lang="en-US" sz="1200" dirty="0"/>
              <a:t>2x2 stride 1 max pool filters</a:t>
            </a:r>
          </a:p>
          <a:p>
            <a:r>
              <a:rPr lang="en-US" sz="1200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07671" y="3917100"/>
            <a:ext cx="24688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Key network parameters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6410" y="4318285"/>
            <a:ext cx="2217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Dropout regularization</a:t>
            </a:r>
          </a:p>
        </p:txBody>
      </p:sp>
    </p:spTree>
    <p:extLst>
      <p:ext uri="{BB962C8B-B14F-4D97-AF65-F5344CB8AC3E}">
        <p14:creationId xmlns:p14="http://schemas.microsoft.com/office/powerpoint/2010/main" val="125404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Target Classification Using DNN on </a:t>
            </a:r>
            <a:br>
              <a:rPr lang="en-US" sz="2800" dirty="0" smtClean="0"/>
            </a:br>
            <a:r>
              <a:rPr lang="en-US" sz="2800" dirty="0" smtClean="0"/>
              <a:t>Synthetic SAR Data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027" y="1071203"/>
            <a:ext cx="9074989" cy="349754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Training</a:t>
            </a:r>
            <a:r>
              <a:rPr lang="en-US" b="0" dirty="0"/>
              <a:t>, validation, and testing data </a:t>
            </a:r>
            <a:r>
              <a:rPr lang="en-US" b="0" dirty="0" smtClean="0"/>
              <a:t>used from Synthetic Radar Data</a:t>
            </a:r>
            <a:endParaRPr lang="en-US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30 </a:t>
            </a:r>
            <a:r>
              <a:rPr lang="en-US" dirty="0"/>
              <a:t>target classes </a:t>
            </a:r>
            <a:r>
              <a:rPr lang="en-US" b="0" dirty="0"/>
              <a:t>with images taken at various </a:t>
            </a:r>
            <a:r>
              <a:rPr lang="en-US" b="0" dirty="0" smtClean="0"/>
              <a:t>elevation angles and a single azimuth angle</a:t>
            </a:r>
            <a:endParaRPr lang="en-US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Instead of </a:t>
            </a:r>
            <a:r>
              <a:rPr lang="en-US" b="0" dirty="0" err="1" smtClean="0"/>
              <a:t>Backprojection</a:t>
            </a:r>
            <a:r>
              <a:rPr lang="en-US" b="0" dirty="0" smtClean="0"/>
              <a:t> Image formation, we used Range-Doppler Map of the Targets</a:t>
            </a:r>
            <a:endParaRPr lang="en-US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We found about 99% accuracy on Target classification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14917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Target Classification Using DNN on Synthetic </a:t>
            </a:r>
            <a:br>
              <a:rPr lang="en-US" sz="2400" dirty="0" smtClean="0"/>
            </a:br>
            <a:r>
              <a:rPr lang="en-US" sz="2400" dirty="0" smtClean="0"/>
              <a:t>and Measured SAR Data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1155" y="857269"/>
            <a:ext cx="9264770" cy="349754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b="0" dirty="0" smtClean="0"/>
              <a:t>The objective of this research is to evaluate performance of target classification using Synthetic vs. Measured SAR data ( or vice versa) and identifying the “Gap/Tech Challenges” to generate High Fidelity Synthetic SAR data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0" dirty="0" smtClean="0"/>
              <a:t>We implemented Training on measured SAR data for three targets and Tested on Synthetic SAR data (of the same targets)</a:t>
            </a:r>
            <a:endParaRPr lang="en-US" sz="1800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We found very low accuracy on Target classification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0" dirty="0" smtClean="0"/>
              <a:t>This is due to the fact that quality (i.e. NIIRS) of synthetic data must be very close to measured data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0" dirty="0" smtClean="0"/>
              <a:t>This will require huge HPC resources and expertise in Computational Electro-magnetic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0" dirty="0"/>
              <a:t> </a:t>
            </a:r>
            <a:r>
              <a:rPr lang="en-US" sz="2000" dirty="0" smtClean="0"/>
              <a:t>TRANSFER LEARNING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00622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IBM’s TrueNorth (TN)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37" y="857250"/>
            <a:ext cx="8307237" cy="4096719"/>
          </a:xfrm>
        </p:spPr>
        <p:txBody>
          <a:bodyPr/>
          <a:lstStyle/>
          <a:p>
            <a:r>
              <a:rPr lang="en-US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TN is a neuromorphic CMOS chip inspired by human brain. </a:t>
            </a:r>
          </a:p>
          <a:p>
            <a:r>
              <a:rPr lang="en-US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TN is developed based on a parallel, event-driven, non-von Neumann kernel for neural networks that is efficient with respect to computation, memory and communication. </a:t>
            </a:r>
          </a:p>
          <a:p>
            <a:r>
              <a:rPr lang="en-US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TrueNorth </a:t>
            </a:r>
            <a:r>
              <a:rPr lang="en-US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chip consists of 4096 cores, tiles as a 64x64 array.</a:t>
            </a:r>
          </a:p>
          <a:p>
            <a:r>
              <a:rPr lang="en-US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chip consist of over 1 million neurons and over 256 million synapses.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</a:t>
            </a:r>
            <a:endParaRPr lang="en-US" sz="900" b="0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</a:t>
            </a:r>
            <a:endParaRPr lang="en-US" sz="1050" b="0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251" y="2985779"/>
            <a:ext cx="2461913" cy="1413617"/>
          </a:xfrm>
          <a:prstGeom prst="rect">
            <a:avLst/>
          </a:prstGeom>
        </p:spPr>
      </p:pic>
      <p:pic>
        <p:nvPicPr>
          <p:cNvPr id="8" name="Picture 2" descr="Image result for truenorth c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3" y="3023456"/>
            <a:ext cx="1371585" cy="137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6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TrueNorth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TN neuro-synaptic core is a fully connected neural network with 256 input axons and 256 output neurons, connected by 256x256 synapses. </a:t>
            </a:r>
          </a:p>
          <a:p>
            <a:endParaRPr lang="en-US" sz="15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5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chip consumes approximately 70mW power while running a typical vision application. </a:t>
            </a:r>
          </a:p>
          <a:p>
            <a:r>
              <a:rPr lang="en-US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spike activates an axon, which drives all connected neurons. Neurons integrate incoming spikes, weighted by synaptic strength.</a:t>
            </a:r>
          </a:p>
          <a:p>
            <a:pPr marL="0" indent="0">
              <a:buNone/>
            </a:pPr>
            <a:endParaRPr lang="en-US" sz="1500" b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500" b="0" dirty="0">
                <a:latin typeface="Calibri" panose="020F0502020204030204" pitchFamily="34" charset="0"/>
              </a:rPr>
              <a:t>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1500" b="0" dirty="0">
                <a:latin typeface="Calibri" panose="020F0502020204030204" pitchFamily="34" charset="0"/>
              </a:rPr>
              <a:t>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718" y="1661595"/>
            <a:ext cx="1198756" cy="1217993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4815400" y="1681625"/>
            <a:ext cx="270458" cy="93740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Left Brace 5"/>
          <p:cNvSpPr/>
          <p:nvPr/>
        </p:nvSpPr>
        <p:spPr>
          <a:xfrm rot="16200000">
            <a:off x="5821792" y="2499831"/>
            <a:ext cx="235678" cy="106970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06" y="1964966"/>
            <a:ext cx="1556111" cy="131295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796417" y="2042758"/>
            <a:ext cx="9284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256 input axons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65823" y="3145928"/>
            <a:ext cx="11160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256 output neurons</a:t>
            </a:r>
          </a:p>
        </p:txBody>
      </p:sp>
    </p:spTree>
    <p:extLst>
      <p:ext uri="{BB962C8B-B14F-4D97-AF65-F5344CB8AC3E}">
        <p14:creationId xmlns:p14="http://schemas.microsoft.com/office/powerpoint/2010/main" val="365882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TN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255" y="1019000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en-US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TrueNorth </a:t>
            </a:r>
            <a:r>
              <a:rPr lang="en-US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available in three different hardware configuration</a:t>
            </a: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NS1e platform</a:t>
            </a:r>
            <a:r>
              <a:rPr lang="en-US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Main processing element of the NS1e is a single TN chip and it’s coupled with a Xilinx </a:t>
            </a:r>
            <a:r>
              <a:rPr lang="en-US" sz="1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Zynq</a:t>
            </a:r>
            <a:r>
              <a:rPr lang="en-US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(FPGA) and two ARM cores connected to 1GB DDR3  SDRAM. The average power consumption is between 2W to 3W with TN consuming only ~3% of the total power.</a:t>
            </a:r>
          </a:p>
          <a:p>
            <a:endParaRPr lang="en-US" sz="15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5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5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NS1e-16 platform</a:t>
            </a:r>
            <a:r>
              <a:rPr lang="en-US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It is constructed using sixteen NS1e boards, with aggregate capacity of 16 million neurons and 4 billion synapses, interconnected via a 1Gig-Ethernet packer switched network. </a:t>
            </a: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NS16e platform</a:t>
            </a:r>
            <a:r>
              <a:rPr lang="en-US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This architecture integrates 16 TN chip into a scale-up solution. It is capable of executing neural networks 16 times larger than the NS1e.</a:t>
            </a:r>
          </a:p>
          <a:p>
            <a:endParaRPr lang="en-US" sz="1500" b="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4" y="2228854"/>
            <a:ext cx="1920219" cy="118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8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/>
              <a:t>MSTAR Classification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4108"/>
            <a:ext cx="8229600" cy="3394472"/>
          </a:xfrm>
        </p:spPr>
        <p:txBody>
          <a:bodyPr/>
          <a:lstStyle/>
          <a:p>
            <a:r>
              <a:rPr lang="en-US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count : 3736               Image size: 44x 44</a:t>
            </a:r>
          </a:p>
          <a:p>
            <a:r>
              <a:rPr lang="en-US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Accuracy    : 96.66%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1" y="1680220"/>
            <a:ext cx="5623499" cy="298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0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91" y="857269"/>
            <a:ext cx="7703389" cy="4026194"/>
          </a:xfrm>
        </p:spPr>
        <p:txBody>
          <a:bodyPr/>
          <a:lstStyle/>
          <a:p>
            <a:r>
              <a:rPr lang="en-US" b="0" dirty="0" smtClean="0"/>
              <a:t>Big Data </a:t>
            </a:r>
            <a:r>
              <a:rPr lang="en-US" b="0" dirty="0"/>
              <a:t>t</a:t>
            </a:r>
            <a:r>
              <a:rPr lang="en-US" b="0" dirty="0" smtClean="0"/>
              <a:t>rends will require novel machine learning algorithms and computing systems development to address</a:t>
            </a:r>
          </a:p>
          <a:p>
            <a:pPr lvl="1"/>
            <a:r>
              <a:rPr lang="en-US" sz="1500" b="0" dirty="0"/>
              <a:t>Operational deployment considerations, computation efficiency (</a:t>
            </a:r>
            <a:r>
              <a:rPr lang="en-US" sz="1500" b="0" dirty="0" err="1"/>
              <a:t>SWaP</a:t>
            </a:r>
            <a:r>
              <a:rPr lang="en-US" sz="1500" b="0" dirty="0"/>
              <a:t>-C</a:t>
            </a:r>
            <a:r>
              <a:rPr lang="en-US" sz="1500" b="0" dirty="0" smtClean="0"/>
              <a:t>)</a:t>
            </a:r>
          </a:p>
          <a:p>
            <a:pPr lvl="2"/>
            <a:r>
              <a:rPr lang="en-US" sz="1300" b="0" dirty="0" smtClean="0"/>
              <a:t>Real-time or Near Real-time Training </a:t>
            </a:r>
            <a:endParaRPr lang="en-US" sz="1300" b="0" dirty="0"/>
          </a:p>
          <a:p>
            <a:pPr lvl="1"/>
            <a:r>
              <a:rPr lang="en-US" sz="1500" b="0" i="1" dirty="0"/>
              <a:t>Filling the Gap/mismatch between measured and synthetic data</a:t>
            </a:r>
            <a:endParaRPr lang="en-US" sz="1500" b="0" dirty="0"/>
          </a:p>
          <a:p>
            <a:pPr lvl="1"/>
            <a:r>
              <a:rPr lang="en-US" sz="1500" b="0" i="1" dirty="0"/>
              <a:t>Transfer Learning </a:t>
            </a:r>
            <a:r>
              <a:rPr lang="en-US" sz="1500" b="0" dirty="0"/>
              <a:t>over operating spaces (range, resolution, target settings)</a:t>
            </a:r>
          </a:p>
          <a:p>
            <a:pPr lvl="1"/>
            <a:r>
              <a:rPr lang="en-US" sz="1500" b="0" dirty="0"/>
              <a:t>collaboration policies – what data are accessible for analytics</a:t>
            </a:r>
          </a:p>
          <a:p>
            <a:pPr lvl="1"/>
            <a:r>
              <a:rPr lang="en-US" sz="1500" b="0" dirty="0"/>
              <a:t>Robust evaluation of the </a:t>
            </a:r>
            <a:r>
              <a:rPr lang="en-US" sz="1500" b="0" dirty="0" smtClean="0"/>
              <a:t>algorithms</a:t>
            </a:r>
          </a:p>
          <a:p>
            <a:pPr lvl="1"/>
            <a:r>
              <a:rPr lang="en-US" sz="1500" b="0" dirty="0" smtClean="0"/>
              <a:t>Higher Detection and Classification but Reduced FAR</a:t>
            </a:r>
            <a:endParaRPr lang="en-US" sz="1500" b="0" dirty="0"/>
          </a:p>
        </p:txBody>
      </p:sp>
    </p:spTree>
    <p:extLst>
      <p:ext uri="{BB962C8B-B14F-4D97-AF65-F5344CB8AC3E}">
        <p14:creationId xmlns:p14="http://schemas.microsoft.com/office/powerpoint/2010/main" val="227855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7034" y="910402"/>
            <a:ext cx="8488392" cy="4114755"/>
          </a:xfrm>
        </p:spPr>
        <p:txBody>
          <a:bodyPr/>
          <a:lstStyle/>
          <a:p>
            <a:r>
              <a:rPr lang="en-US" sz="1350" b="0" dirty="0"/>
              <a:t>Chen, S., Wang, H., Xu, F., &amp; </a:t>
            </a:r>
            <a:r>
              <a:rPr lang="en-US" sz="1350" b="0" dirty="0" err="1"/>
              <a:t>Ya-Qiu</a:t>
            </a:r>
            <a:r>
              <a:rPr lang="en-US" sz="1350" b="0" dirty="0"/>
              <a:t>, J. (2016). Target classification using the deep convolutional networks for SAR images.</a:t>
            </a:r>
            <a:r>
              <a:rPr lang="en-US" sz="1350" b="0" i="1" dirty="0"/>
              <a:t> IEEE Transactions on Geoscience and Remote Sensing, 54</a:t>
            </a:r>
            <a:r>
              <a:rPr lang="en-US" sz="1350" b="0" dirty="0"/>
              <a:t>(8), 4806-4817. </a:t>
            </a:r>
          </a:p>
          <a:p>
            <a:r>
              <a:rPr lang="en-US" sz="1350" b="0" dirty="0" err="1">
                <a:solidFill>
                  <a:srgbClr val="000000"/>
                </a:solidFill>
                <a:latin typeface="Helvetica Neue"/>
              </a:rPr>
              <a:t>Karpathy</a:t>
            </a:r>
            <a:r>
              <a:rPr lang="en-US" sz="1350" b="0" dirty="0">
                <a:solidFill>
                  <a:srgbClr val="000000"/>
                </a:solidFill>
                <a:latin typeface="Helvetica Neue"/>
              </a:rPr>
              <a:t>, Andrej. "CS231n Convolutional Neural Networks for Visual Recognition." </a:t>
            </a:r>
            <a:r>
              <a:rPr lang="en-US" sz="1350" b="0" i="1" dirty="0">
                <a:solidFill>
                  <a:srgbClr val="000000"/>
                </a:solidFill>
                <a:latin typeface="Helvetica Neue"/>
              </a:rPr>
              <a:t>CS231n Convolutional Neural Networks for Visual Recognition</a:t>
            </a:r>
            <a:r>
              <a:rPr lang="en-US" sz="1350" b="0" dirty="0">
                <a:solidFill>
                  <a:srgbClr val="000000"/>
                </a:solidFill>
                <a:latin typeface="Helvetica Neue"/>
              </a:rPr>
              <a:t>. Stanford University, </a:t>
            </a:r>
            <a:r>
              <a:rPr lang="en-US" sz="1350" b="0" dirty="0" err="1">
                <a:solidFill>
                  <a:srgbClr val="000000"/>
                </a:solidFill>
                <a:latin typeface="Helvetica Neue"/>
              </a:rPr>
              <a:t>n.d.</a:t>
            </a:r>
            <a:r>
              <a:rPr lang="en-US" sz="1350" b="0" dirty="0">
                <a:solidFill>
                  <a:srgbClr val="000000"/>
                </a:solidFill>
                <a:latin typeface="Helvetica Neue"/>
              </a:rPr>
              <a:t> Web. 04 Jun. 2016.</a:t>
            </a:r>
          </a:p>
          <a:p>
            <a:r>
              <a:rPr lang="en-US" sz="1350" b="0" dirty="0">
                <a:solidFill>
                  <a:srgbClr val="000000"/>
                </a:solidFill>
                <a:latin typeface="Museo Sans-300"/>
              </a:rPr>
              <a:t>"Caffe.," Berkeley Vision and Learning Center. Web. 04 Jun. 2016. &lt;http://caffe.berkeleyvision.org/&gt;.</a:t>
            </a:r>
            <a:endParaRPr lang="en-US" sz="1350" b="0" dirty="0">
              <a:solidFill>
                <a:srgbClr val="000000"/>
              </a:solidFill>
              <a:latin typeface="Helvetica Neue"/>
            </a:endParaRPr>
          </a:p>
          <a:p>
            <a:r>
              <a:rPr lang="en-US" sz="1350" b="0" dirty="0" err="1"/>
              <a:t>Redmon</a:t>
            </a:r>
            <a:r>
              <a:rPr lang="en-US" sz="1350" b="0" dirty="0"/>
              <a:t>, Joseph, Santosh </a:t>
            </a:r>
            <a:r>
              <a:rPr lang="en-US" sz="1350" b="0" dirty="0" err="1"/>
              <a:t>Divvala</a:t>
            </a:r>
            <a:r>
              <a:rPr lang="en-US" sz="1350" b="0" dirty="0"/>
              <a:t>, Ross </a:t>
            </a:r>
            <a:r>
              <a:rPr lang="en-US" sz="1350" b="0" dirty="0" err="1"/>
              <a:t>Girshick</a:t>
            </a:r>
            <a:r>
              <a:rPr lang="en-US" sz="1350" b="0" dirty="0"/>
              <a:t>, and Ali </a:t>
            </a:r>
            <a:r>
              <a:rPr lang="en-US" sz="1350" b="0" dirty="0" err="1"/>
              <a:t>Farhadi</a:t>
            </a:r>
            <a:r>
              <a:rPr lang="en-US" sz="1350" b="0" dirty="0"/>
              <a:t>. "You Only Look Once: Unified, Real-Time Object Detection." (2016): n. </a:t>
            </a:r>
            <a:r>
              <a:rPr lang="en-US" sz="1350" b="0" dirty="0" err="1"/>
              <a:t>pag</a:t>
            </a:r>
            <a:r>
              <a:rPr lang="en-US" sz="1350" b="0" dirty="0"/>
              <a:t>. Cornell University Library. 9 May 2016. Web. 22 July 2016.</a:t>
            </a:r>
          </a:p>
          <a:p>
            <a:r>
              <a:rPr lang="en-US" sz="1350" b="0" dirty="0"/>
              <a:t>Song, H.; Ji, K.; Zhang, Y.; Xing, X.; Zou, H. Sparse Representation-Based SAR Image Target Classification on the 10-Class MSTAR Data Set. Appl. Sci. 2016, 6(1), 26</a:t>
            </a:r>
          </a:p>
          <a:p>
            <a:r>
              <a:rPr lang="en-US" sz="1350" b="0" dirty="0">
                <a:solidFill>
                  <a:srgbClr val="000000"/>
                </a:solidFill>
                <a:latin typeface="Helvetica Neue"/>
              </a:rPr>
              <a:t>Anderson, Peter. "A Practical Introduction to Deep Learning with </a:t>
            </a:r>
            <a:r>
              <a:rPr lang="en-US" sz="1350" b="0" dirty="0" err="1">
                <a:solidFill>
                  <a:srgbClr val="000000"/>
                </a:solidFill>
                <a:latin typeface="Helvetica Neue"/>
              </a:rPr>
              <a:t>Caffe</a:t>
            </a:r>
            <a:r>
              <a:rPr lang="en-US" sz="1350" b="0" dirty="0">
                <a:solidFill>
                  <a:srgbClr val="000000"/>
                </a:solidFill>
                <a:latin typeface="Helvetica Neue"/>
              </a:rPr>
              <a:t>."</a:t>
            </a:r>
            <a:r>
              <a:rPr lang="en-US" sz="1350" b="0" i="1" dirty="0">
                <a:solidFill>
                  <a:srgbClr val="000000"/>
                </a:solidFill>
                <a:latin typeface="Helvetica Neue"/>
              </a:rPr>
              <a:t>Australian Centre for Robotic Vision</a:t>
            </a:r>
            <a:r>
              <a:rPr lang="en-US" sz="1350" b="0" dirty="0">
                <a:solidFill>
                  <a:srgbClr val="000000"/>
                </a:solidFill>
                <a:latin typeface="Helvetica Neue"/>
              </a:rPr>
              <a:t>. The Australian National University, Dec. 2015. Web.</a:t>
            </a:r>
            <a:endParaRPr lang="en-US" sz="1350" b="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4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51" y="1111557"/>
            <a:ext cx="3069077" cy="360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9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698" y="-49091"/>
            <a:ext cx="6849374" cy="779612"/>
          </a:xfrm>
        </p:spPr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57" y="974784"/>
            <a:ext cx="7651630" cy="378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4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41" y="923746"/>
            <a:ext cx="7625212" cy="36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7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966157"/>
            <a:ext cx="7142672" cy="407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3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966158"/>
            <a:ext cx="7194429" cy="39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7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8776" y="788690"/>
            <a:ext cx="6309291" cy="4183334"/>
          </a:xfrm>
        </p:spPr>
        <p:txBody>
          <a:bodyPr/>
          <a:lstStyle/>
          <a:p>
            <a:pPr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Linear Classifier: Passive-Aggressive </a:t>
            </a:r>
            <a:endParaRPr lang="en-US" dirty="0"/>
          </a:p>
          <a:p>
            <a:pPr lvl="2">
              <a:spcBef>
                <a:spcPts val="450"/>
              </a:spcBef>
            </a:pPr>
            <a:r>
              <a:rPr lang="en-US" sz="1500" b="0" dirty="0"/>
              <a:t>Invented 1963, by Vladimir </a:t>
            </a:r>
            <a:r>
              <a:rPr lang="en-US" sz="1500" b="0" dirty="0" err="1"/>
              <a:t>Vapnik</a:t>
            </a:r>
            <a:r>
              <a:rPr lang="en-US" sz="1500" b="0" dirty="0"/>
              <a:t> and Alexey </a:t>
            </a:r>
            <a:r>
              <a:rPr lang="en-US" sz="1500" b="0" dirty="0" err="1"/>
              <a:t>Chervonenkis</a:t>
            </a:r>
            <a:endParaRPr lang="en-US" sz="1500" b="0" dirty="0"/>
          </a:p>
          <a:p>
            <a:pPr lvl="1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b="0" dirty="0" smtClean="0"/>
              <a:t>This is an extension of the SVM algorithm</a:t>
            </a:r>
          </a:p>
          <a:p>
            <a:pPr lvl="1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b="0" dirty="0"/>
              <a:t>Uses point-by-point optimization for the loss </a:t>
            </a:r>
            <a:r>
              <a:rPr lang="en-US" b="0" dirty="0" smtClean="0"/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381283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FRL Briefing Template 9FEB11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x9_AFRL Briefing Template 2015" id="{9E08AA8B-A9FB-4261-9E11-E75E6098F199}" vid="{86B194B9-4BAC-4850-A655-9109D26DCC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0573A4A0B00B4889C02592F38F514B" ma:contentTypeVersion="0" ma:contentTypeDescription="Create a new document." ma:contentTypeScope="" ma:versionID="cdda20510074e83102df4e79958e663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565FAF-FB13-4806-9CDA-99D08956CC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997F2F-0988-49FF-9204-870220208138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D4778F1-0BDC-453D-A114-9F6355CB72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AFRL%20Briefing%20Template_white_16x9</Template>
  <TotalTime>246</TotalTime>
  <Words>1676</Words>
  <Application>Microsoft Office PowerPoint</Application>
  <PresentationFormat>On-screen Show (16:9)</PresentationFormat>
  <Paragraphs>292</Paragraphs>
  <Slides>49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Calibri</vt:lpstr>
      <vt:lpstr>Museo Sans-300</vt:lpstr>
      <vt:lpstr>Times New Roman</vt:lpstr>
      <vt:lpstr>Helvetica Neue</vt:lpstr>
      <vt:lpstr>Arial</vt:lpstr>
      <vt:lpstr>Wingdings</vt:lpstr>
      <vt:lpstr>AFRL Briefing Template 9FEB11</vt:lpstr>
      <vt:lpstr>PowerPoint Presentation</vt:lpstr>
      <vt:lpstr>Outline</vt:lpstr>
      <vt:lpstr>Introduction</vt:lpstr>
      <vt:lpstr>ML Algorithms in Broad Categories</vt:lpstr>
      <vt:lpstr>Supervised Learning</vt:lpstr>
      <vt:lpstr>Supervised Learning</vt:lpstr>
      <vt:lpstr>Supervised Learning</vt:lpstr>
      <vt:lpstr>Supervised Learning</vt:lpstr>
      <vt:lpstr>Supervised Learning</vt:lpstr>
      <vt:lpstr>Supervised Learning</vt:lpstr>
      <vt:lpstr>Supervised Learning</vt:lpstr>
      <vt:lpstr>Supervised Learning</vt:lpstr>
      <vt:lpstr>Supervised Learning</vt:lpstr>
      <vt:lpstr>Supervised Learning</vt:lpstr>
      <vt:lpstr>Supervised Learning</vt:lpstr>
      <vt:lpstr>Supervised Learning</vt:lpstr>
      <vt:lpstr>Supervised Learning</vt:lpstr>
      <vt:lpstr>Supervised Learning</vt:lpstr>
      <vt:lpstr>Supervised Learning</vt:lpstr>
      <vt:lpstr>Unsupervised Learning</vt:lpstr>
      <vt:lpstr>Unsupervised Learning</vt:lpstr>
      <vt:lpstr>Unsupervised Learning</vt:lpstr>
      <vt:lpstr>Semi-Supervised Learning</vt:lpstr>
      <vt:lpstr>Transfer Learning</vt:lpstr>
      <vt:lpstr>Reinforcement Learning</vt:lpstr>
      <vt:lpstr>Applications of ML for Big Data Analytics</vt:lpstr>
      <vt:lpstr>Radio Frequency Data</vt:lpstr>
      <vt:lpstr>Big Data</vt:lpstr>
      <vt:lpstr>Research On Big Data</vt:lpstr>
      <vt:lpstr>The Need for Real-time Computing</vt:lpstr>
      <vt:lpstr>The Advent of HPC</vt:lpstr>
      <vt:lpstr>Recent HPC Hardware Used for  ML Algorithms</vt:lpstr>
      <vt:lpstr>GPU Enabled Target Classification  Measured SAR Data</vt:lpstr>
      <vt:lpstr>Target types</vt:lpstr>
      <vt:lpstr>SAR Imagery  </vt:lpstr>
      <vt:lpstr>SoftwareTools</vt:lpstr>
      <vt:lpstr>Caffe </vt:lpstr>
      <vt:lpstr>Caffe ML Algorithm Flow</vt:lpstr>
      <vt:lpstr>Clean training run</vt:lpstr>
      <vt:lpstr>Classification results on Measured Data </vt:lpstr>
      <vt:lpstr>Target Classification Using DNN on  Synthetic SAR Data</vt:lpstr>
      <vt:lpstr>Target Classification Using DNN on Synthetic  and Measured SAR Data</vt:lpstr>
      <vt:lpstr>IBM’s TrueNorth (TN)</vt:lpstr>
      <vt:lpstr>TrueNorth Contd…</vt:lpstr>
      <vt:lpstr>TN Hardware</vt:lpstr>
      <vt:lpstr>MSTAR Classification Results</vt:lpstr>
      <vt:lpstr>Summary</vt:lpstr>
      <vt:lpstr>References</vt:lpstr>
      <vt:lpstr>Questions</vt:lpstr>
    </vt:vector>
  </TitlesOfParts>
  <Company>U.S. Air Force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HUBER, MICHAEL C CTR USAF AFMC AFRL/CCX</dc:creator>
  <cp:lastModifiedBy>Boiler</cp:lastModifiedBy>
  <cp:revision>64</cp:revision>
  <cp:lastPrinted>2017-04-05T19:31:33Z</cp:lastPrinted>
  <dcterms:created xsi:type="dcterms:W3CDTF">2017-01-11T14:00:49Z</dcterms:created>
  <dcterms:modified xsi:type="dcterms:W3CDTF">2017-05-05T03:34:23Z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0x010100D00573A4A0B00B4889C02592F38F514B</vt:lpwstr>
  </property>
</Properties>
</file>